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92" r:id="rId5"/>
    <p:sldId id="276" r:id="rId6"/>
    <p:sldId id="260" r:id="rId7"/>
    <p:sldId id="262" r:id="rId8"/>
    <p:sldId id="299" r:id="rId9"/>
    <p:sldId id="295" r:id="rId10"/>
    <p:sldId id="278" r:id="rId11"/>
    <p:sldId id="297" r:id="rId12"/>
    <p:sldId id="279" r:id="rId13"/>
    <p:sldId id="280" r:id="rId14"/>
    <p:sldId id="293" r:id="rId15"/>
    <p:sldId id="294" r:id="rId16"/>
    <p:sldId id="290" r:id="rId17"/>
    <p:sldId id="298" r:id="rId18"/>
    <p:sldId id="286" r:id="rId19"/>
    <p:sldId id="271" r:id="rId20"/>
    <p:sldId id="296" r:id="rId21"/>
    <p:sldId id="300" r:id="rId22"/>
    <p:sldId id="291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CDF"/>
    <a:srgbClr val="EAEAEA"/>
    <a:srgbClr val="DDDDDD"/>
    <a:srgbClr val="B2C4CE"/>
    <a:srgbClr val="0000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573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4.10406" units="1/cm"/>
          <inkml:channelProperty channel="Y" name="resolution" value="617.0256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7T17:55:53.70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22138 10933 572 0,'0'0'0'0,"0"0"0"0,0 0 0 0,17-5 115 15,-9-2-115-15,-1 6 116 0,-7 1-116 0,3 0 137 16,-3 0-137-16,0 0 138 0,0 0-138 0,5-5 71 16,-4 2-71-16,-1 3 72 0,3-2-72 0,-3 2 47 0,0 0-47 15,0 0 47-15,0 0-47 0,0 0 37 0,0 0-37 16,0 0 37-16,2 5-37 0,-2-5 30 0,-5 2-30 16,2-1 30-16,3-1-30 0,0 0-1027 0</inkml:trace>
  <inkml:trace contextRef="#ctx0" brushRef="#br0" timeOffset="58627.99">21895 11154 1916 0,'0'0'0'0,"-19"13"0"0,-22 12 0 0,-1 1-1377 15</inkml:trace>
  <inkml:trace contextRef="#ctx0" brushRef="#br0" timeOffset="58809.31">21489 11374 1771 0,'0'0'0'0,"5"-3"0"16,11-5 0-16,0 0-1269 0</inkml:trace>
  <inkml:trace contextRef="#ctx0" brushRef="#br0" timeOffset="-195319.34">21609 8344 673 0,'0'0'0'0,"0"0"0"0,0 0 0 16,0 0 30-16,0 0-30 0,0 0 31 0,0 0-31 16,0 0 101-16,0 0-101 0,0 0 102 0,0 0-102 15,0 0 63-15,0 0-63 0,0 0 63 0,0 0-63 0,0 0 44 16,0 0-44-16,0 0 44 0,0 0-44 0,0 0 29 15,0 0-29-15,0 0 29 0,0 0-29 0,0 0 22 16,0 0-22-16,0 0 23 0,0 0-23 0,0 0 24 0,-16 0-24 16,16 0 25-16,-4 0-25 0,4 0 26 0,-3 5-26 15,3-5 27-15,-5 1-27 0,1 2 31 16,-1 1-31-16,3 0 32 0,-3 4-32 0,2-3 35 0,2 3-35 16,-1-5 35-16,-1-1-35 0,3-2 41 0,-3 3-41 15,3-3 41-15,-3 5-41 0,3-5 47 0,0 1-47 16,0-1 48-16,0 0-48 0,0 0 38 0,0 0-38 15,0 0 39-15,0 0-39 0,0 0 28 0,0 0-28 16,0 0 28-16,0 3-28 0,0-3 21 0,0 0-21 16,3 3 21-16,-3-3-21 0,0 2 12 0,0-2-12 15,0 3 13-15,0-3-13 0,0 0 5 0,3 0-5 16,-3 0 5-16,3 3-5 0,0-1 2 0,0 1-2 0,2-1 3 16,-3-1-3-16,1-1 3 0,2 0-3 0,1 2 4 15,-1 1-4-15,-2-1 7 0,0-4-7 0,2 0 7 16,-2 4-7-16,-3-2 11 0,5 2-11 0,1 1 11 15,4-3-11-15,1 0 17 0,0 0-17 0,-3 0 18 0,-4 0-18 16,-4 0 16-16,3 0-16 0,1 0 17 16,1 0-17-16,2 0 13 0,-1 0-13 0,4 0 13 0,-1 0-13 15,4-3 9-15,-4-2-9 0,-2 0 10 0,-2 7-10 16,-1-1 10-16,4-1-10 0,-1-1 10 0,2-1-10 16,1 2 11-16,-1-5-11 0,3 2 11 0,-1 3-11 15,0 0 6-15,0 0-6 0,-1 0 7 0,-2 0-7 0,0 0 5 16,0-5-5-16,-2-1 5 0,-3 5-5 0,0 1 5 15,4 0-5-15,4-5 5 0,8-3-5 0,2 2 4 16,-5-1-4-16,-5 4 4 0,-5 3-4 0,1-2 1 16,0-4-1-16,3 0 2 0,0 3-2 0,-1-2 0 0,1-3 0 15,-1 0 1-15,1 6-1 0,-1 1 0 0,-1-4 0 16,0-3 1-16,4 0-1 0,-3 4 0 0,-4 2 0 16,-2-1 0-16,-3 3 0 0,3-3 0 0,-1 1 0 15,1-3 1-15,2 2-1 0,1 0 1 0,1 1-1 16,-3-1 1-16,0 2-1 0,-4 1 2 0,3-4-2 15,-3 4 2-15,3-3-2 0,-3 3 1 0,3-1-1 16,-3 1 1-16,3 0-1 0,-3 0 1 0,0 0-1 16,0 0 1-16,0 0-1 0,0 0 1 0,0 0-1 15,0 0 1-15,3 0-1 0,-3 0 1 0,2-5-1 16,0 2 1-16,-2 3-1 0,3-3 1 0,-3 3-1 16,3-2 1-16,-3 2-1 0,0 0 2 0,0 0-2 0,0 0 2 15,0 0-2-15,0 0 1 0,0 0-1 0,0 0 2 16,0 0-2-16,0 0 1 0,0 0-1 0,0 0 2 15,0 0-2-15,0 0 2 0,0 0-2 0,0 0 2 16,0-5-2-16,0 5 2 0,0-3-2 0,0 3 2 0,0-3-2 16,0 3 2-16,3-3-2 0,-3 3 3 0,3-3-3 15,-3 3 2-15,4-4-2 0,-4 4 3 0,4 0-3 16,-4 0 2-16,2 0-2 0,-2 0 3 0,3 0-3 16,-3 0 2-16,0 0-2 0,0 0 2 0,3 0-2 15,-3 0 2-15,0 0-2 0,0 0 3 0,0 0-3 16,4 0 3-16,-4 0-3 0,3 0 3 0,-3 0-3 15,3-4 3-15,-3 4-3 0,3-2 3 0,-3 2-3 0,3 0 4 16,-3 0-4-16,3 0 5 0,-3 0-5 0,4 0 5 16,-4 0-5-16,3 0 6 0,-3 0-6 0,5 0 6 15,-2 0-6-15,-3 0 6 0,0 0-6 0,3 0 6 0,-3 0-6 16,3 0 7-16,-3 0-7 0,0 0 7 16,0 0-7-16,0 0 7 0,0 0-7 0,0 0 7 0,0 0-7 15,3 0 7-15,-3 0-7 0,5 0 6 0,-5 0-6 16,0 0 6-16,0 0-6 0,2 0 4 0,-2 0-4 15,3 0 4-15,-3 0-4 0,0 0 3 0,0 0-3 16,3 0 3-16,-3 0-3 0,3 0 2 0,-3 0-2 16,3 0 3-16,-3 0-3 0,4 0 3 0,-4 0-3 0,3 0 3 15,-3 0-3-15,3 0 2 0,-3 0-2 16,0 0 3-16,0 0-3 0,0 0 2 0,0 0-2 16,0 0 3-16,0 0-3 0,0 0 2 0,0 0-2 0,0 0 2 15,0 0-2-15,0 0 1 0,0 3-1 0,0-3 2 16,0 3-2-16,2 1 1 0,-2-1-1 0,0 3 1 15,0-3-1-15,0 4 1 0,0-1-1 0,-2 5 1 16,-4 8-1-16,1-3 0 0,2-2 0 0,1-4 1 0,1-4-1 16,-1-4 0-16,2-2 0 0,-3 6 1 0,1-1-1 15,-1 3 0-15,0-1 0 0,0 3 1 0,-1 1-1 16,1 0 1-16,-2-3-1 0,1-3 1 0,0-2-1 16,4-3 0-16,-3 3 0 0,2 0 1 0,-1 0-1 15,0 1 0-15,1-1 0 0,-2-2 1 0,0 1-1 16,-1-2 0-16,1 2 0 0,3-2 1 0,-3 3-1 15,3-3 0-15,-2 4 0 0,2-4 1 0,-4 2-1 0,4-2 1 16,-4 2-1-16,4-2 1 0,0 0-1 0,0 0 1 16,0 0-1-16,0 0 1 0,0 0-1 0,0 0 1 15,0 0-1-15,-1-4 2 0,1 0-2 0,0 4 2 16,1-5-2-16,-1-1 2 0,4-1-2 0,0-4 3 0,0-1-3 16,0 0 3-16,0 8-3 0,-3 1 3 0,1-4-3 15,1-1 4-15,2 4-4 0,-1-3 4 0,1 2-4 16,-2 1 5-16,-3 1-5 0,0 1 3 0,2-3-3 15,1 0 3-15,2-2-3 0,0-1 2 0,-2 0-2 16,0 0 3-16,-3 5-3 0,3 1 1 0,1-1-1 16,-1-2 2-16,0 0-2 0,0-3 0 0,0 4 0 15,0 1 1-15,-1-1-1 0,-2 3 0 0,2-4 0 0,1 5 0 16,-3 0 0-16,1-5 0 0,-1 2 0 16,2 0 0-16,-2 3 0 0,0-3-1 0,0 3 1 0,3-5 0 15,-1 0 0-15,-1 1 0 0,-1 0 0 0,0 4 0 16,0-1 0-16,0 1 0 0,0-7 0 0,0 6 0 15,0 1 0-15,0-5 0 0,0 5 0 0,0-3 0 16,0 3 0-16,-6-3 0 0,1 1 0 0,0-4 0 16,1 0 0-16,-1-1 0 0,-1 2 0 0,-1 1 1 15,2 1-1-15,1 1 1 0,-1-1-1 0,-2 1 2 0,-1-3-2 16,-1 2 2-16,-2 0-2 0,0 2 2 0,1-1-2 16,2 0 2-16,2 2-2 0,-1 0 2 0,4 0-2 15,0 2 1-15,-3 0-1 0,-1-2 1 0,4-2-1 16,0 0 0-16,0 2 0 0,-1 0 0 0,4 0 0 15,0 0-1-15,4 0 1 0,-1-3-1 0,5-11 1 16,0 1-1737-16</inkml:trace>
  <inkml:trace contextRef="#ctx0" brushRef="#br0" timeOffset="-166240.78">19505 12316 315 0,'0'0'0'0,"0"0"0"16,0 0 0-16,0 0 53 0,0 0-53 0,0 0 53 15,0 0-53-15,0 0 104 0,0 0-104 0,0 0 105 16,0 0-105-16,0 0 86 0,0 0-86 0,0 0 87 0,0 0-87 16,0 0 72-16,0 0-72 0,0 0 72 0,0 0-72 15,0 0 34-15,22-8-34 0,-8 5 35 0,4-6-35 16,-1 1 32-16,2 3-32 0,1 2 32 0,-1-3-32 16,0-1 30-16,-3-1-30 0,1-1 31 0,7 6-31 15,2-5 28-15,-4-2-28 0,-1 1 28 0,-1 2-28 16,4-4 24-16,3 0-24 0,-3 0 24 0,2 2-24 0,1-2 19 15,3-4-19-15,1 1 19 0,-1 5-19 16,0-4 41-16,-1-3-41 0,-1 2 42 0,6 1-42 0,3-1 56 16,-2-5-56-16,-2 3 56 0,-6 7-56 0,2-1 58 15,6-4-58-15,-3 1 58 0,0 2-58 0,-2 3 59 16,-4-1-59-16,1-1 59 0,6 2-59 0,-3-1 53 0,1 2-53 16,-3 4 54-16,-1-1-54 0,1-4 54 0,0 0-54 15,-2 1 55-15,-6 3-55 0,1-1 44 0,0 3-44 16,-2 1 45-16,0 1-45 0,-1-5 36 0,-6-1-36 15,4 1 37-15,5 3-37 0,-2 1 31 0,0-1-31 16,-3-3 31-16,7 5-31 0,1 0 28 0,-2-3-28 16,-3-2 28-16,-3-2-28 0,1 2 23 0,3 0-23 15,-3 0 24-15,-3-3-24 0,1-1 21 0,2-1-21 16,-1 4 21-16,-3 3-21 0,-2 0 17 0,2-4-17 16,-5 3 17-16,-8 4-17 0,3 1 12 0,0-1-12 0,0-1 13 15,-3 1-13-15,0 0 8 0,4-2-8 0,-4 2 8 16,0 0-8-16,0 0 7 0,0 0-7 0,1-3 7 15,-1 3-7-15,0 0 8 0,0 0-8 0,0 0 8 16,-1 3-8-16,-4-1 8 0,0-1-8 0,-1 2 9 16,-9 2-9-16,-2 1 8 0,1 1-8 0,0 1 9 15,-5 1-9-15,2-2 7 0,6-3-7 0,2-1 7 16,-5-1-7-16,-1 3 4 0,-2-2-4 0,-4 2 5 0,-2 3-5 16,-2 1 3-16,1 1-3 0,2-4 4 0,2-1-4 15,0-1 3-15,1 8-3 0,-5-1 3 0,-2-2-3 16,-1 2 1-16,5 3-1 0,0 1 1 0,-1 0-1 15,-2-2 0-15,0-7 0 0,3 1 1 0,0 4-1 16,-2 2 1-16,-1-1-1 0,-2 2 2 0,2 2-2 16,-1-3 2-16,4-5-2 0,0 3 3 0,-3 3-3 0,-2-1 3 15,4-10-3-15,2 0 4 0,-1 5-4 0,-3 2 5 16,-1-4-5-16,2-1 6 0,2-1-6 0,0 3 5 16,-3-2-5-16,0-1 5 0,2 1-5 0,1 0 5 0,1 0-5 15,1-1 6-15,-4 1-6 0,1 1 5 0,3 2-5 16,1 3 5-16,2-4-5 0,4-3 5 0,4 0-5 15,7-3 5-15,0-2-5 0,4 1 4 0,-3-2-4 16,3 2 5-16,0 0-5 0,0 0 4 0,-3 0-4 16,3 0 4-16,0 0-4 0,0 0 2 0,0 0-2 15,0 0 3-15,0 0-3 0,3 2 1 0,0-4-1 16,4-1 2-16,5 0-2 0,6-2 0 0,3-1 0 0,1 1 1 16,-1 2-1-16,-1 0 0 0,3-2 0 15,1 0 0-15,0-1 0 0,0 1 0 0,-2-3 0 16,2 0 0-16,6 2 0 0,5-5 0 0,-1-4 0 0,1 1 0 15,-2 3 0-15,5-5-1 0,5-7 1 0,4-3 0 16,0 7 0-16,1-1-1 0,-3-6 1 0,-2 3-1 16,2 2 1-16,4-1-2 0,4-3 2 0,-4 1-2 15,-4 3 2-15,-1 4-2 0,-1 3 2 0,-1 2-2 0,-1 5 2 16,1-5-4-16,-3 3 4 0,-4-1-3 0,-7 1 3 16,-3 3-6-16,1-2 6 0,1 5-5 0,1 1 5 15,1-3-1845-15</inkml:trace>
  <inkml:trace contextRef="#ctx0" brushRef="#br0" timeOffset="-147911.09">18671 11780 919 0,'0'0'0'0,"0"0"0"0,0 0 0 16,0 0 51-16,0 0-51 0,0 0 52 0,0 0-52 15,0 0 126-15,0 0-126 0,0 0 126 0,0 0-126 16,0 0 82-16,0 0-82 0,0 0 82 0,0 0-82 16,0 0 50-16,0 0-50 0,0 0 50 0,0 0-50 15,0 0 34-15,0 0-34 0,0 0 34 0,0 0-34 16,-10-16 24-16,10 16-24 0,0-3 24 0,0 3-24 0,-6-4 18 16,1 3-18-16,2-1 18 0,3 2-18 0,-3 2 18 15,3-2-18-15,-3 0 19 0,0 1-19 0,-1 3 22 0,1-1-22 16,2 3 22-16,1 2-22 0,1 3 33 0,-1 5-33 15,2 8 34-15,1 6-34 0,3 3 37 0,4-6-37 16,-1-2 38-16,-2 2-38 0,1-3 30 0,5 0-30 16,-1-1 31-16,-1 4-31 0,1 0 26 0,0-6-26 15,-1-2 26-15,-3-3-26 0,-1-1 27 0,-1 0-27 16,-1 1 27-16,-2-5-27 0,-1-2 18 0,3 2-18 16,1 0 19-16,-3-3-19 0,0 0 12 0,-1 0-12 15,1-2 12-15,-3-6-12 0,2 4 7 0,-2 2-7 0,0-5 7 16,0-1-7-16,0 0 4 0,0 0-4 0,0 0 4 15,0 0-4-15,0 0 1 0,3 0-1 0,-3 0 2 16,3-1-2-16,-1-4 0 0,-2-3 0 0,0 0 1 16,1-3-1-16,1 2-1 0,-1-1 1 0,1 1-1 15,0-2 1-15,-1 0-1564 0</inkml:trace>
  <inkml:trace contextRef="#ctx0" brushRef="#br0" timeOffset="-147382.71">18620 11767 1132 0,'0'0'0'15,"0"0"0"-15,0 0 0 0,0 0 10 0,3 0-10 0,-3 0 11 16,0 0-11-16,0 0 25 0,-3 0-25 0,3 0 25 16,0 0-25-16,0 0 58 0,0 0-58 0,0 3 58 15,0-3-58-15,3 5 50 0,-3-5-50 0,7 1 50 16,2-1-50-16,2-1 42 0,4-2-42 0,4-4 43 16,3-2-43-16,0-2 64 0,-1-2-64 0,0 2 64 0,1 3-64 15,-3-3 64-15,-6-6-64 0,0 1 64 0,6 5-64 16,0-4 61-16,-8-7-61 0,0 5 61 0,5 4-61 15,-1 2 48-15,-6-5-48 0,-1 2 49 0,2 5-49 16,-2 1 38-16,-8 1-38 0,0 6 38 0,0 1-38 16,1 0 17-16,-1 0-17 0,0 0 17 0,-1 0-17 0,1 0 10 15,-7 1-10-15,1 4 10 0,-7 5-10 0,-4 1 1 16,-2 0-1-16,6-2 2 0,11-1-2 16,2 0-1524-16</inkml:trace>
  <inkml:trace contextRef="#ctx0" brushRef="#br0" timeOffset="-147052.52">18671 12027 852 0,'0'0'0'0,"0"0"0"15,6 6 0-15,2-3 54 0,-1-8-54 0,-3 4 55 16,-4 2-55-16,0-1 108 0,7-1-108 0,1-6 109 16,8-2-109-16,-2-1 87 0,0-5-87 0,-2 3 87 15,-4 8-87-15,0-3 70 0,0-4-70 0,3 0 70 0,5 5-70 16,-4 1 53-16,-7-1-53 0,-2 1 54 0,1 2-54 15,-1 1 40-15,0 1-40 0,0-1 41 0,0 1-41 16,0 1 25-16,1-5-25 0,-1 0 26 0,2 0-26 16,-1 1-1239-16</inkml:trace>
  <inkml:trace contextRef="#ctx0" brushRef="#br0" timeOffset="-146543.25">19014 12202 1367 0,'0'0'0'0,"1"5"0"16,2 8 0-16,2 4 13 0,0 1-13 0,-2-4 13 15,-3-3-13-15,2-3 15 0,1 3-15 0,-1 2 15 0,-2-2-15 16,1-2 42-16,1-1-42 0,1-2 43 0,-3-6-43 15,0 5 16-15,0-3-16 0,0-2 17 0,0 0-17 16,0 0 9-16,0 0-9 0,0 0 10 0,0-7-10 16,0-1 7-16,2-7-7 0,1-3 8 0,0-10-8 15,2 1 9-15,3 3-9 0,-2 3 10 0,-4 6-10 16,1-3 14-16,5-4-14 0,1 1 14 0,-1 6-14 16,0-1 24-16,3-2-24 0,1 1 25 0,-1 6-25 0,-3-2 29 15,3-1-29-15,0 3 29 0,-5 11-29 0,-1 3 25 16,2-3-25-16,1-3 26 0,-7 3-26 15,1 3 21-15,-1 0-21 0,-1-3 21 0,4 3-21 0,-3 1 16 16,2-1-16-16,-3 0 17 0,0 0-17 0,0 0 12 0,0-3-12 16,0 0 12-16,0 0-12 0,0 0-1350 0</inkml:trace>
  <inkml:trace contextRef="#ctx0" brushRef="#br0" timeOffset="-145911.96">19262 11900 1468 0,'0'0'0'16,"0"0"0"-16,5-8 0 0,-5 3 15 0,0 5-15 15,-3-1 15-15,6 1-15 0,0 0 30 0,-3 0-30 0,3-7 30 16,4-2-30-16,-1-2 88 0,4-2-88 0,3 0 88 16,6-4-88-16,0 4 50 0,-5 5-50 0,-3 1 51 15,-3 0-51-15,0 1 57 0,2-2-57 0,-1 0 57 16,-2 3-57-16,-2 2 44 0,-1 0-44 0,1 0 44 16,1 1-44-16,-2 1 30 0,-1-3-30 0,-2 1 30 15,-1 3-30-15,5-1 20 0,0 1-20 0,0 0 20 16,-2 0-20-16,-3 0 13 0,3 0-13 0,0 0 14 15,1 0-14-15,-1 1 8 0,0 1-8 0,-3-2 8 0,0 0-8 16,0 0 2-16,3 1-2 0,-3-1 2 0,3 5-2 16,-3-5 0-16,3 2 0 0,-3-2 0 0,4 1 0 15,-1 1-1578-15</inkml:trace>
  <inkml:trace contextRef="#ctx0" brushRef="#br0" timeOffset="-145657.83">19313 11944 1603 0,'0'0'0'16,"4"0"0"-16,3 0 0 0,0 0 1 0,-2 0-1 15,-4 0 2-15,4 0-2 0,1-1 1 0,-1-4-1 16,5-3 2-16,7-5-2 0,2 1 16 0,-3 4-16 15,-5 0 16-15,-1 2-16 0,-2-2 14 0,2-3-14 16,-1-1 14-16,-1 6-14 0,2-3 15 0,1 1-15 16,2 0 16-16,-2-5-16 0,-2 2 8 0,-1 5-8 15,-1 3 8-15,-1 3-8 0,0-4-1227 0</inkml:trace>
  <inkml:trace contextRef="#ctx0" brushRef="#br0" timeOffset="-136543.21">21551 9107 1278 0,'0'0'0'0,"0"0"0"0,0 0 0 15,0 0 66-15,0 0-66 0,16 10 67 0,-16-10-67 16,0 1 95-16,0 2-95 0,0 2 95 0,0-2-95 16,0 0 47-16,0 2-47 0,-2 1 47 0,-1 1-47 15,0-1 30-15,0-3-30 0,1 0 31 0,2-3-31 0,-3 4 16 16,0 0-16-16,0 1 16 0,1 0-16 0,1 0 12 16,1-5-12-16,-4 3 13 0,3 0-13 0,1 2 14 15,0-5-14-15,0 0 14 0,0 0-14 0,-3 1 16 16,3-1-16-16,-4 0 17 0,4 0-17 0,-3 0 15 15,3 0-15-15,0 0 15 0,0 0-15 0,0 0 13 0,0 0-13 16,0 0 14-16,0 3-14 0,0-3 5 0,0 0-5 16,0 0 5-16,0 0-5 0,0 0-1396 0</inkml:trace>
  <inkml:trace contextRef="#ctx0" brushRef="#br0" timeOffset="-136212.05">21519 9466 1166 0,'0'0'0'0,"0"0"0"0,7 5 0 16,-3-2 11-16,0 4-11 0,-3-3 12 0,-1-5-12 15,0 1 24-15,3 0-24 0,-1 5 25 0,0 3-25 16,-1-4 19-16,1 3-19 0,1 2 20 0,0-1-20 16,0 1 8-16,1-1-8 0,-3-3 8 0,-1-5-8 15,-3 0 4-15,3 3-4 0,2 0 4 0,-1 1-4 16,1-1 2-16,-1 0-2 0,1 0 2 0,-2 2-2 0,0-4 2 16,0-1-2-16,0 4 3 0,0-1-3 0,0-3 1 15,0 5-1-15,0-5 2 0,-2 1-2 0,2-1 0 16,-3 3 0-16,3-3 1 0,-5 2-1 0,1-1-926 15</inkml:trace>
  <inkml:trace contextRef="#ctx0" brushRef="#br0" timeOffset="-135959.52">21558 9834 998 0,'0'0'0'0,"0"4"0"0,0 4 0 15,0 7 0-15,0-1 0 0,0-3 1 0,0-5-1 16,0-4-45-16,0 3 45 0,0 1-44 0,-2 0 44 15,0 1-623-15</inkml:trace>
  <inkml:trace contextRef="#ctx0" brushRef="#br0" timeOffset="-135373.29">21577 10529 987 0,'0'0'0'16,"1"3"0"-16,2 5 0 0,2 0-65 0,0 0 65 16,-2-4-65-16,-3-4 65 0,0 0-583 0</inkml:trace>
  <inkml:trace contextRef="#ctx0" brushRef="#br0" timeOffset="-133536.52">21634 10793 1278 0,'0'0'0'15,"0"0"0"-15,0 7 0 0,0-3-2 0,0 3 2 16,0-3-1-16,0-4 1 0,0 0 14 0,0 5-14 0,0 0 15 15,0 1-15-15,0 1 34 0,2-1-34 16,-2 0 35-16,-2 1-35 0,0-1 39 0,4 2-39 16,0 3 40-16,-1-5-40 0,1 1 39 0,-1-3-39 0,3 3 39 15,-1-1-39-15,0 2 50 0,0 1-50 0,0-1 50 16,1-3-50-16,-3 1 36 0,-1-2-36 0,0-1 37 16,3-3-37-16,-3 0 34 0,0 0-34 0,2 6 35 15,-1-4-35-15,1 1 30 0,-2 0-30 0,0 2 31 16,2-4-31-16,-1 2 25 0,1 1-25 0,-2-4 25 0,0 0-25 15,0 0 22-15,0 0-22 0,0 0 22 0,0 0-22 16,0 0 19-16,0 0-19 0,0 0 20 0,0 0-20 16,0 0 16-16,0 0-16 0,1-5 16 0,-1-1-16 15,0-1 14-15,0 1-14 0,2 0 14 0,0-4-14 16,-2-3 12-16,-4-1-12 0,3-5 12 0,4-1-12 16,-1 1 11-16,-6-2-11 0,3 2 11 0,2 6-11 0,-1 2 8 15,-3-1-8-15,0 0 9 0,3 8-9 16,0-1 5-16,-3-6-5 0,-2-5 6 0,-1-1-6 0,-1 1 2 15,4 5-2-15,2 4 2 0,-1 4-2 0,2 3 0 16,-5-1 0-16,2-4 1 0,0 2-1 0,1 0 0 0,1 1 0 16,1 2 1-16,-2-5-1 0,2 5 0 0,0 0 0 15,0 0 0-15,0 0 0 0,0 0 0 0,0 0 0 16,0 0 0-16,0 5 0 0,0 0 0 0,0 3 0 16,2 1 0-16,1 12 0 0,2-2 0 0,-1-7 0 0,0-4 0 15,-3-3 0-15,1 1 0 0,-1 5 0 16,3 4 0-16,0 12 0 0,0-2 1 0,-8-9-1 15,3-4 1-15,2-4-1 0,-1 2 4 0,-1-2-4 16,-4 4 4-16,-3 4-4 0,0 2 7 0,2-1-7 16,1-4 7-16,2-10-7 0,-1 2 9 0,0 3-9 15,-6 4 10-15,-1 1-10 0,1 0 13 0,6-1-13 0,2-7 14 16,2-5-14-16,0-5 9 0,0 5-9 16,0 0 10-16,0 0-10 0,0 0 9 0,0 0-9 0,0 0 9 15,3-3-9-15,-1-2 7 0,-1 1-7 0,1-1 7 16,1-1-7-16,0-2 5 0,1-3-5 0,-3-4 6 15,-1-5-6-15,0 1 6 0,2 3-6 0,-1 3 6 16,1 2-6-16,-2-3 6 0,0-7-6 0,2 1 6 0,-2 4-6 16,0 2 5-16,1-5-5 0,-1 6 5 0,-1 11-5 15,1 2 4-15,-2-8-4 0,4-3 5 0,-1 2-5 16,1 1 2-16,-1 0-2 0,-1 3 2 0,0 5-2 0,0 0 1 16,0 0-1-16,0 0 1 0,0 3-1 0,0-3 0 15,0 0 0-15,0 0 0 0,0 0 0 0,0 4 0 16,0-4 0-16,0 3 1 0,0 0-1 15,0 2 0-15,0-1 0 0,0 4 1 0,0 3-1 0,0 2 2 16,0-2-2-16,0-1 2 0,0-2-2 0,2 1 4 16,0 7-4-16,-1 0 4 0,1 1-4 0,-2-1 6 15,-2-5-6-15,-1-1 7 0,1-1-7 0,2-3 6 0,0 4-6 16,0-1 6-16,0 1-6 0,-1 1 6 0,-6-3-6 16,1 0 7-16,3-3-7 0,0-1 5 0,-1 4-5 15,1-3 6-15,0-2-6 0,1 2 7 0,1 1-7 16,-1 2 7-16,2-3-7 0,0 1 7 0,0-1-7 15,0 0 7-15,0-5-7 0,0 0 6 0,0-2-6 16,0 2 6-16,0 0-6 0,0 2 8 0,0-2-8 16,0 0 8-16,0-5-8 0,0 2 6 0,0 3-6 15,0-5 7-15,-3-1-7 0,0-4 5 0,1-1-5 0,2 0 6 16,2 2-6-16,-1 1 4 0,1-5-4 0,-2-4 5 16,0-6-5-16,3 4 5 0,0 0-5 0,1 7 5 15,-6 5-5-15,0 3 4 0,4-7-4 0,1 0 4 16,-1 4-4-16,-1 1 4 0,1-4-4 0,0 2 5 15,-1 5-5-15,-1 3 4 0,0-4-4 0,0 4 4 16,0 0-4-16,0 0 2 0,0 0-2 0,0 0 3 0,0 0-3 16,0 3 1-16,0-3-1 0,0 0 1 0,0 4-1 15,0 4 0-15,0 3 0 0,0 7 1 0,0 9-1 16,0 0 0-16,2-5 0 0,-2-6 0 0,0-7 0 0,0 2 0 16,-2 7 0-16,-1-2 0 0,0 1 0 15,1 4 0-15,1 4 0 0,1-8 0 0,0-6 0 0,0-1 0 16,0-1 0-16,0-2 0 0,0-7 0 15,0 0 0-15,-2 4 0 0,-1 0 0 0,1-4 0 0,2 0-3 16,0 0 3-16,0 0-2 0,2 0 2 0,-2 0-8 16,3 0 8-16,0-7-7 0,0-12 7 0,1 0-1787 15</inkml:trace>
  <inkml:trace contextRef="#ctx0" brushRef="#br0" timeOffset="-132184.58">21609 10888 1479 0,'0'0'0'0,"0"0"0"0,-5-5 0 0,5 5 21 16,0 0-21-16,0 0 22 0,0 0-22 0,0 0 48 16,-3 0-48-16,1 4 49 0,0 0-49 0,1 4 91 15,-2 3-91-15,-1-1 92 0,3-5-92 0,1-1 40 0,0 3-40 16,0 1 41-16,-2 0-41 0,-1 1 28 16,3-3-28-16,2 2 29 0,-2-1-29 0,-2-1 21 0,2 3-21 15,2 1 22-15,-1-2-22 0,-1-2 14 0,0 1-14 16,0-1 15-16,0-3-15 0,0-3 12 0,0 0-12 15,0 3 12-15,0-3-12 0,0 0 14 0,0 0-14 0,0 0 14 16,0-8-14-16,0 0 16 0,0-3-16 16,2-1 17-16,-1-3-17 0,3-4 13 0,0 2-13 15,3 3 14-15,-2 1-14 0,-4 2 8 0,-1 1-8 16,2 3 9-16,1 0-9 0,0 4 5 0,0 0-5 16,0-5 6-16,1 3-6 0,-1 2 2 0,-3 3-2 0,3-3 2 15,2 3-2-15,0 1 0 0,-1 4 0 0,3-3 0 16,-1 3 0-16,0 1 0 0,-1 2 0 0,0 0 0 15,1-2 0-15,1-1-1 0,-2 1 1 0,-5-1-1 16,3-5 1-16,0 0-1556 0</inkml:trace>
  <inkml:trace contextRef="#ctx0" brushRef="#br0" timeOffset="-130601.28">21653 10719 1502 0,'0'0'0'0,"2"-5"0"0,3-3 0 0,-2 0 25 15,-5-1-25-15,2 6 25 0,5 3-25 0,-2 0 46 16,-3 0-46-16,0-5 46 0,0 2-46 0,0 3 33 16,0-4-33-16,0 4 33 0,0-4-33 0,0 1 16 0,0 1-16 15,-2-3 17-15,-1 2-17 0,0 1 8 16,0 1-8-16,3 1 9 0,-3-2-9 0,0-1 5 0,-2 2-5 15,-2-1 5-15,-1-1-5 0,0 0 8 0,2-4-8 16,1 6 9-16,1-2-9 0,-1 1 18 0,2-1-18 0,-1 1 18 16,1 2-18-16,0 0 26 0,-2-1-26 15,-1-1 26-15,1-1-26 0,2 3 33 0,1 0-33 16,-3 0 33-16,2 0-33 0,0 3 31 0,0-3-31 16,-2 2 31-16,-4-1-31 0,-1 1 31 0,2 3-31 15,0-1 32-15,0 3-32 0,0-3 21 0,2 7-21 0,-1 2 22 16,-5 0-22-16,-1 1 19 0,5 2-19 0,0 1 19 15,-2-1-19-15,1-3 13 0,-1-1-13 0,2 0 14 16,3 0-14-16,1 1 10 0,-4 0-10 0,1-1 10 16,6-1-10-16,-1-1 10 0,-1 1-10 0,0-2 11 15,3-9-11-15,1 4 8 0,-1-1-8 0,2 1 9 0,0 1-9 16,-1 2 7-16,-1 0-7 0,-1 1 7 0,1-3-7 16,1-2 5-16,1 2-5 0,-2 1 6 0,0-1-6 15,0 1 6-15,0 2-6 0,0-1 7 0,0-1-7 16,0-4 7-16,0 2-7 0,1 6 7 0,1-1-7 15,0 2 8-15,-2 2-8 0,-2-3 9 0,2-7-9 16,0-3 7-16,2 6-7 0,-2 0 8 0,4-1-8 16,1 2 6-16,-2 0-6 0,-1 1 7 0,-1-3-7 0,3-2 6 15,-1 0-6-15,0 2 7 0,2 0-7 0,1 0 7 16,1 1-7-16,-3 0 8 0,0-2-8 0,-1-3 8 16,3 2-8-16,0 2 8 0,1 0-8 0,-1 1 7 15,-1-3-7-15,-2 2 7 0,-1-2-7 0,1-1 5 0,0-1-5 16,0 3 6-16,-3-4-6 0,4 3 3 0,-3-3-3 15,4 4 4-15,0 1-4 0,-1 0 3 0,4 0-3 16,-4 1 3-16,-3-3-3 0,1 2 2 0,1-5-2 16,0 2 3-16,0 1-3 0,1 0 2 0,0 2-2 15,1-4 3-15,0 2-3 0,0 1 3 0,0-3-3 16,-1-1 4-16,-1 3-4 0,-3-3 4 0,5 0-4 16,-2 0 4-16,1 2-4 0,0-1 5 0,3-1-5 15,-2-1 5-15,-2-1-5 0,0 2 4 0,2-3-4 16,1 2 5-16,0-1-5 0,1 0 4 0,-2-1-4 0,-1 2 4 15,4-3-4-15,2 1 4 0,-2-1-4 0,0-1 4 16,1 2-4-16,-1 1 4 0,-3-4-4 0,2-4 5 16,2 1-5-16,-1-2 5 0,-3 4-5 0,0 4 5 15,3 0-5-15,1 0 4 0,-2-2-4 0,-3-3 5 16,3 2-5-16,-1-2 4 0,0 3-4 0,1 0 4 16,2 2-4-16,1-2 2 0,-4 2-2 0,-1 0 3 0,0-2-3 15,1-1 2-15,-1 3-2 0,-2-3 2 0,-1 1-2 16,1 0 2-16,3 0-2 0,-1 2 3 0,-2 0-3 15,-1 0 2-15,0 0-2 0,1-5 2 0,-2 3-2 16,-1 0 2-16,0 0-2 0,2 2 2 0,-2-1-2 16,0 4 2-16,2-4-2 0,1 1 3 0,0-5-3 15,-1-1 3-15,-2 1-3 0,0 2 4 0,1 2-4 0,1-4 4 16,-2 1-4-16,1-1 4 0,1 0-4 0,1-2 4 16,0-2-4-16,-1-6 5 0,-4 5-5 0,1 1 4 15,2-4-4-15,1 3 5 0,-2 10-5 0,0 3 5 16,-2-9-5-16,4-4 5 0,-1 0-5 0,-1 2 5 15,-1 2-5-15,-2-2 5 0,-1 4-5 0,3 4 4 0,-2-5-4 16,0 0 5-16,-1 0-5 0,1 0 5 0,0 1-5 16,0 0 5-16,0-2-5 0,-1 1 4 0,1 1-4 15,0 1 5-15,-2 0-5 0,-3-1 4 0,-1 1-4 16,1 0 4-16,3-1-4 0,0 3 3 0,-3-4-3 16,-3 3 3-16,1-1-3 0,3-1 2 0,-3 1-2 15,-1 1 3-15,1 1-3 0,1 0 2 0,-2 3-2 16,-2 1 3-16,3-5-3 0,1-1 2 0,-3 4-2 15,-3-1 2-15,-6 1-2 0,2 2 2 0,3 5-2 0,0-3 2 16,-3 1-2-16,-2 5 1 0,2 0-1 0,3-4 2 16,2-2-2-16,-2 1 2 0,1 5-2 0,4 0 2 15,3-3-2-15,-1 0 3 0,-3 1-3 0,3-1 4 16,2-5-4-16,3 1 3 0,-4 2-3 0,1 1 4 0,7-4-4 16,0 0 4-16,0 0-4 0,-1 4 4 0,1-4-4 15,0 0 2-15,0 0-2 0,0 0 2 0,0 0-2 16,0 0-1950-16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7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35171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3517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7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7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7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7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7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7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7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8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8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8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8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8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185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3518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18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18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18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19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19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19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19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19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19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19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19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19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19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0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0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0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0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0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0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0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0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0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0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1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1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1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1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1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1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1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1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1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1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2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2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2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2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2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2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2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2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2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2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3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3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3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3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3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3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3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3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3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3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4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4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4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4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4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4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4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4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4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4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5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5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5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5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5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5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5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5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5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5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6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6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6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6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6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6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6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6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6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6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7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7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7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7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7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7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7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7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7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7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8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8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8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8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8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8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8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8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8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8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9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9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9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9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9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9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9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9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9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9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30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30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30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30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30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30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30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0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0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0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1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1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1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1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1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1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31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31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1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1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2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532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3532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35323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35324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35325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4DBA440C-FC4C-4638-BE36-BC31FC1544B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FE92-86E2-480D-AB92-B979CB2E8B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97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0D5CA-51E3-4D7D-9E29-2460629A7E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749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6CA7155A-6642-4414-A4DA-C20E89B7DF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287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FF6A1B4A-DE9A-445A-A0BF-1AF748ACEF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22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62C4E-3E21-4866-9F95-6FA38097CA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26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695D5-63B8-4278-86DF-C95FC4355E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53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8182F-4E39-475B-A129-06C5779795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94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D7C62-4E2F-4C2B-A6EE-ED8693FB36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73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DCC3E-429E-4D9F-AB82-7BDE800EE3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9750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A4E22-022B-49F1-9947-5E788077CB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17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33735-915E-4E75-BB30-0253B62B65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94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494D7-FA8B-4660-9417-DF2F06C9CA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68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34147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3414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4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6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416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3416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0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0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0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0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0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0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0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0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0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0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1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1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1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1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1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1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1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1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1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1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2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2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2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2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2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2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2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2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2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3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3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3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3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3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3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3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3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3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3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4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4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4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4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4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4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4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4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4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4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5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5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5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5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5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5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5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5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5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5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6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6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6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6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6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6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6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6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6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6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7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7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7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7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7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7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7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7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7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7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8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8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8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9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9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429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429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3429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3430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itchFamily="34" charset="0"/>
              </a:defRPr>
            </a:lvl1pPr>
          </a:lstStyle>
          <a:p>
            <a:fld id="{A5338EF5-1D0E-4AE6-BB82-F28AA7E2951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430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wmf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customXml" Target="../ink/ink1.xml"/><Relationship Id="rId4" Type="http://schemas.openxmlformats.org/officeDocument/2006/relationships/image" Target="../media/image3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het.colorado.edu/sims/html/pendulum-lab/latest/pendulum-lab_en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teecee.net/images/wallpaper/bungee1280.jpg&amp;imgrefurl=http://www.teecee.net/wallpaper_bungee_1280.php&amp;h=1024&amp;w=1280&amp;sz=105&amp;tbnid=fnAYaMcZ8rlQuM:&amp;tbnh=120&amp;tbnw=150&amp;hl=en&amp;start=158&amp;prev=/images?q%3Dbungee%2Bjump%26start%3D140%26svnum%3D10%26hl%3Den%26lr%3D%26rls%3DGGLD,GGLD:2003-47,GGLD:en%26sa%3DN" TargetMode="External"/><Relationship Id="rId3" Type="http://schemas.openxmlformats.org/officeDocument/2006/relationships/image" Target="../media/image2.wmf"/><Relationship Id="rId7" Type="http://schemas.openxmlformats.org/officeDocument/2006/relationships/image" Target="../media/image5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openxmlformats.org/officeDocument/2006/relationships/hyperlink" Target="http://www.procarcare.com/images/shar/encyclopedia/8852MG42.gif" TargetMode="External"/><Relationship Id="rId10" Type="http://schemas.openxmlformats.org/officeDocument/2006/relationships/hyperlink" Target="http://www.geocities.com/elvis9227/rubber28.jpg" TargetMode="External"/><Relationship Id="rId4" Type="http://schemas.openxmlformats.org/officeDocument/2006/relationships/image" Target="../media/image3.wmf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physics.com/w1.html" TargetMode="External"/><Relationship Id="rId2" Type="http://schemas.openxmlformats.org/officeDocument/2006/relationships/hyperlink" Target="http://www.phy.ntnu.edu.tw/ntnujava/index.php?topic=14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281738" cy="990600"/>
          </a:xfrm>
        </p:spPr>
        <p:txBody>
          <a:bodyPr/>
          <a:lstStyle/>
          <a:p>
            <a:r>
              <a:rPr lang="en-US" altLang="en-US" sz="4800"/>
              <a:t>Simple Harmonic Motion &amp; Elasticity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Chapter 10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3:</a:t>
            </a:r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246909"/>
            <a:ext cx="8394700" cy="350981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dirty="0"/>
              <a:t>The spring constant of a toy dart gun is 180 N/m.  If the spring is compressed 4.0 cm from its original position, what will be the speed of a 0.006 kg dart when it exits the gun, assuming that friction is negligible?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chemeClr val="accent2"/>
                </a:solidFill>
              </a:rPr>
              <a:t>Known: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/>
              <a:t>m = 0.006 kg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/>
              <a:t>x = 4.0 cm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/>
              <a:t>k = 180 N/m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chemeClr val="accent2"/>
                </a:solidFill>
              </a:rPr>
              <a:t>Use Conservation of Energy: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BB71AE-2B11-4E85-AA54-188EC9CCA157}"/>
                  </a:ext>
                </a:extLst>
              </p:cNvPr>
              <p:cNvSpPr txBox="1"/>
              <p:nvPr/>
            </p:nvSpPr>
            <p:spPr>
              <a:xfrm>
                <a:off x="5452918" y="3102715"/>
                <a:ext cx="20331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latin typeface="Cambria Math" panose="02040503050406030204" pitchFamily="18" charset="0"/>
                        </a:rPr>
                        <m:t>𝑷𝑬</m:t>
                      </m:r>
                      <m:r>
                        <a:rPr lang="en-US" altLang="en-US" sz="2000" b="1" i="1" baseline="-25000" dirty="0" err="1">
                          <a:latin typeface="Cambria Math" panose="02040503050406030204" pitchFamily="18" charset="0"/>
                        </a:rPr>
                        <m:t>𝒆𝒍𝒂𝒔𝒕𝒊𝒄</m:t>
                      </m:r>
                      <m:r>
                        <a:rPr lang="en-US" altLang="en-US" sz="2000" b="1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altLang="en-US" sz="2000" b="1" i="1" dirty="0" err="1" smtClean="0">
                          <a:latin typeface="Cambria Math" panose="02040503050406030204" pitchFamily="18" charset="0"/>
                        </a:rPr>
                        <m:t>𝑲𝑬</m:t>
                      </m:r>
                      <m:r>
                        <a:rPr lang="en-US" altLang="en-US" sz="2000" b="1" i="1" baseline="-25000" dirty="0" err="1" smtClean="0"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altLang="en-US" sz="2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BB71AE-2B11-4E85-AA54-188EC9CCA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918" y="3102715"/>
                <a:ext cx="2033155" cy="369332"/>
              </a:xfrm>
              <a:prstGeom prst="rect">
                <a:avLst/>
              </a:prstGeom>
              <a:blipFill>
                <a:blip r:embed="rId2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F90C50-087F-4E8B-A416-9D86E52BE3E1}"/>
                  </a:ext>
                </a:extLst>
              </p:cNvPr>
              <p:cNvSpPr txBox="1"/>
              <p:nvPr/>
            </p:nvSpPr>
            <p:spPr>
              <a:xfrm>
                <a:off x="5434444" y="3606270"/>
                <a:ext cx="21255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latin typeface="Cambria Math" panose="02040503050406030204" pitchFamily="18" charset="0"/>
                        </a:rPr>
                        <m:t>½ </m:t>
                      </m:r>
                      <m:r>
                        <a:rPr lang="en-US" altLang="en-US" sz="2000" b="1" i="1" dirty="0" smtClean="0">
                          <a:latin typeface="Cambria Math" panose="02040503050406030204" pitchFamily="18" charset="0"/>
                        </a:rPr>
                        <m:t>𝒌𝒙</m:t>
                      </m:r>
                      <m:r>
                        <a:rPr lang="en-US" altLang="en-US" sz="2000" b="1" i="1" baseline="30000" dirty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 panose="02040503050406030204" pitchFamily="18" charset="0"/>
                        </a:rPr>
                        <m:t>= ½ </m:t>
                      </m:r>
                      <m:r>
                        <a:rPr lang="en-US" altLang="en-US" sz="2000" b="1" i="1" dirty="0" smtClean="0">
                          <a:latin typeface="Cambria Math" panose="02040503050406030204" pitchFamily="18" charset="0"/>
                        </a:rPr>
                        <m:t>𝒎𝒗</m:t>
                      </m:r>
                      <m:r>
                        <a:rPr lang="en-US" altLang="en-US" sz="2000" b="1" i="1" baseline="30000" dirty="0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altLang="en-US" sz="2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F90C50-087F-4E8B-A416-9D86E52BE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444" y="3606270"/>
                <a:ext cx="2125519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C9E0EB-F005-4390-AA75-3BF8885AE1DC}"/>
                  </a:ext>
                </a:extLst>
              </p:cNvPr>
              <p:cNvSpPr txBox="1"/>
              <p:nvPr/>
            </p:nvSpPr>
            <p:spPr>
              <a:xfrm>
                <a:off x="5836228" y="4059191"/>
                <a:ext cx="1442026" cy="1001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en-US" sz="2000" b="1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alt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alt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f>
                                <m:fPr>
                                  <m:ctrlPr>
                                    <a:rPr lang="en-US" altLang="en-US" sz="20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000" b="1" i="1" dirty="0">
                                      <a:latin typeface="Cambria Math" panose="02040503050406030204" pitchFamily="18" charset="0"/>
                                    </a:rPr>
                                    <m:t>𝒌𝒙</m:t>
                                  </m:r>
                                  <m:r>
                                    <a:rPr lang="en-US" altLang="en-US" sz="2000" b="1" i="1" baseline="30000" dirty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altLang="en-US" sz="2000" b="1" i="1" dirty="0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den>
                              </m:f>
                            </m:e>
                          </m:box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C9E0EB-F005-4390-AA75-3BF8885AE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228" y="4059191"/>
                <a:ext cx="1442026" cy="10016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8292DF-114F-44CD-BA5B-CB06FAD864E6}"/>
                  </a:ext>
                </a:extLst>
              </p:cNvPr>
              <p:cNvSpPr txBox="1"/>
              <p:nvPr/>
            </p:nvSpPr>
            <p:spPr>
              <a:xfrm>
                <a:off x="5235864" y="5060875"/>
                <a:ext cx="3187699" cy="1001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en-US" sz="2000" b="1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alt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alt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f>
                                <m:fPr>
                                  <m:ctrlPr>
                                    <a:rPr lang="en-US" altLang="en-US" sz="20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000" b="1" i="1" dirty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en-US" sz="2000" b="1" i="1" dirty="0" smtClean="0">
                                      <a:latin typeface="Cambria Math" panose="02040503050406030204" pitchFamily="18" charset="0"/>
                                    </a:rPr>
                                    <m:t>𝟏𝟖𝟎</m:t>
                                  </m:r>
                                  <m:f>
                                    <m:fPr>
                                      <m:ctrlPr>
                                        <a:rPr lang="en-US" altLang="en-US" sz="2000" b="1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2000" b="1" i="1" dirty="0" smtClean="0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num>
                                    <m:den>
                                      <m:r>
                                        <a:rPr lang="en-US" altLang="en-US" sz="2000" b="1" i="1" dirty="0" smtClean="0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den>
                                  </m:f>
                                  <m:r>
                                    <a:rPr lang="en-US" altLang="en-US" sz="2000" b="1" i="1" dirty="0" smtClean="0">
                                      <a:latin typeface="Cambria Math" panose="02040503050406030204" pitchFamily="18" charset="0"/>
                                    </a:rPr>
                                    <m:t>)(</m:t>
                                  </m:r>
                                  <m:r>
                                    <a:rPr lang="en-US" altLang="en-US" sz="2000" b="1" i="1" dirty="0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altLang="en-US" sz="2000" b="1" i="1" dirty="0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altLang="en-US" sz="2000" b="1" i="1" dirty="0" smtClean="0">
                                      <a:latin typeface="Cambria Math" panose="02040503050406030204" pitchFamily="18" charset="0"/>
                                    </a:rPr>
                                    <m:t>𝟎𝟒</m:t>
                                  </m:r>
                                  <m:r>
                                    <a:rPr lang="en-US" altLang="en-US" sz="2000" b="1" i="1" dirty="0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altLang="en-US" sz="2000" b="1" i="1" dirty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altLang="en-US" sz="2000" b="1" i="1" baseline="30000" dirty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altLang="en-US" sz="2000" b="1" i="1" dirty="0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altLang="en-US" sz="2000" b="1" i="1" dirty="0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altLang="en-US" sz="2000" b="1" i="1" dirty="0" smtClean="0">
                                      <a:latin typeface="Cambria Math" panose="02040503050406030204" pitchFamily="18" charset="0"/>
                                    </a:rPr>
                                    <m:t>𝟎𝟎𝟔</m:t>
                                  </m:r>
                                  <m:r>
                                    <a:rPr lang="en-US" altLang="en-US" sz="2000" b="1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en-US" sz="2000" b="1" i="1" dirty="0" smtClean="0">
                                      <a:latin typeface="Cambria Math" panose="02040503050406030204" pitchFamily="18" charset="0"/>
                                    </a:rPr>
                                    <m:t>𝒌𝒈</m:t>
                                  </m:r>
                                </m:den>
                              </m:f>
                            </m:e>
                          </m:box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8292DF-114F-44CD-BA5B-CB06FAD86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864" y="5060875"/>
                <a:ext cx="3187699" cy="10016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BFAAF7-3186-4599-B13C-FCF7149A4192}"/>
                  </a:ext>
                </a:extLst>
              </p:cNvPr>
              <p:cNvSpPr txBox="1"/>
              <p:nvPr/>
            </p:nvSpPr>
            <p:spPr>
              <a:xfrm>
                <a:off x="5606473" y="6210272"/>
                <a:ext cx="20377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en-US" sz="24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altLang="en-US" sz="24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altLang="en-US" sz="24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en-US" sz="24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altLang="en-US" sz="24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en-US" sz="24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en-US" sz="24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BFAAF7-3186-4599-B13C-FCF7149A4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473" y="6210272"/>
                <a:ext cx="2037773" cy="461665"/>
              </a:xfrm>
              <a:prstGeom prst="rect">
                <a:avLst/>
              </a:prstGeom>
              <a:blipFill>
                <a:blip r:embed="rId6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uiExpand="1" build="p" autoUpdateAnimBg="0"/>
      <p:bldP spid="5" grpId="0"/>
      <p:bldP spid="7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0"/>
            <a:ext cx="8540750" cy="1027113"/>
          </a:xfrm>
        </p:spPr>
        <p:txBody>
          <a:bodyPr/>
          <a:lstStyle/>
          <a:p>
            <a:r>
              <a:rPr lang="en-US" altLang="en-US" dirty="0"/>
              <a:t>What is Simple Harmonic Motion?</a:t>
            </a:r>
          </a:p>
        </p:txBody>
      </p:sp>
      <p:sp>
        <p:nvSpPr>
          <p:cNvPr id="14643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0182" y="1027113"/>
            <a:ext cx="8469168" cy="3031195"/>
          </a:xfrm>
        </p:spPr>
        <p:txBody>
          <a:bodyPr/>
          <a:lstStyle/>
          <a:p>
            <a:pPr marL="231775" indent="-231775"/>
            <a:r>
              <a:rPr lang="en-US" altLang="en-US" sz="2800" dirty="0"/>
              <a:t>Simple harmonic motion is characterized by oscillatory motion around an equilibrium position.</a:t>
            </a:r>
          </a:p>
          <a:p>
            <a:pPr marL="231775" indent="-231775"/>
            <a:r>
              <a:rPr lang="en-US" altLang="en-US" sz="2800" dirty="0"/>
              <a:t>Simple harmonic motion exists whenever there is a restoring force acting on an object.</a:t>
            </a:r>
          </a:p>
          <a:p>
            <a:pPr marL="682625" lvl="1" indent="-212725"/>
            <a:r>
              <a:rPr lang="en-US" altLang="en-US" sz="2400" dirty="0"/>
              <a:t>The restoring force acts to bring the object back to an equilibrium position where the potential energy of the system is at a minimum.</a:t>
            </a:r>
          </a:p>
        </p:txBody>
      </p:sp>
      <p:pic>
        <p:nvPicPr>
          <p:cNvPr id="146438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3675" y="4210047"/>
            <a:ext cx="2722563" cy="2011363"/>
          </a:xfrm>
          <a:noFill/>
          <a:ln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74E1CB-60D7-4F91-8359-12F165FC20B4}"/>
              </a:ext>
            </a:extLst>
          </p:cNvPr>
          <p:cNvSpPr txBox="1"/>
          <p:nvPr/>
        </p:nvSpPr>
        <p:spPr>
          <a:xfrm>
            <a:off x="1706779" y="6373149"/>
            <a:ext cx="2236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olidFill>
                  <a:srgbClr val="FFFF00"/>
                </a:solidFill>
              </a:rPr>
              <a:t>Simple Pendulum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FC6707-CFC5-43C8-B313-F88A773ED034}"/>
              </a:ext>
            </a:extLst>
          </p:cNvPr>
          <p:cNvSpPr txBox="1"/>
          <p:nvPr/>
        </p:nvSpPr>
        <p:spPr>
          <a:xfrm>
            <a:off x="5567579" y="6373149"/>
            <a:ext cx="2236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olidFill>
                  <a:srgbClr val="FFFF00"/>
                </a:solidFill>
              </a:rPr>
              <a:t>Mass on a Spring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3F0DE-9E59-4007-8735-0141BA8C9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56" y="4210047"/>
            <a:ext cx="1502999" cy="2121134"/>
          </a:xfrm>
          <a:prstGeom prst="rect">
            <a:avLst/>
          </a:prstGeom>
        </p:spPr>
      </p:pic>
      <p:pic>
        <p:nvPicPr>
          <p:cNvPr id="1026" name="Picture 2" descr="Image result for animation of simple harmonic motion spring mass system">
            <a:extLst>
              <a:ext uri="{FF2B5EF4-FFF2-40B4-BE49-F238E27FC236}">
                <a16:creationId xmlns:a16="http://schemas.microsoft.com/office/drawing/2014/main" id="{D0814652-E2B9-49AC-9165-AF96753151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90" y="4210047"/>
            <a:ext cx="1071059" cy="214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nimation of simple pendulum">
            <a:extLst>
              <a:ext uri="{FF2B5EF4-FFF2-40B4-BE49-F238E27FC236}">
                <a16:creationId xmlns:a16="http://schemas.microsoft.com/office/drawing/2014/main" id="{4DED1C17-8CD6-403B-A0D7-DEE62BD31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5" y="4206869"/>
            <a:ext cx="2014541" cy="201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uiExpand="1" build="p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Simple Harmonic Motion &amp; Springs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491" name="Rectangle 3"/>
              <p:cNvSpPr>
                <a:spLocks noGrp="1" noRot="1" noChangeArrowheads="1"/>
              </p:cNvSpPr>
              <p:nvPr>
                <p:ph type="body" idx="1"/>
              </p:nvPr>
            </p:nvSpPr>
            <p:spPr>
              <a:xfrm>
                <a:off x="79952" y="1523711"/>
                <a:ext cx="8540750" cy="4994564"/>
              </a:xfrm>
            </p:spPr>
            <p:txBody>
              <a:bodyPr/>
              <a:lstStyle/>
              <a:p>
                <a:r>
                  <a:rPr lang="en-US" altLang="en-US" sz="2800" dirty="0">
                    <a:solidFill>
                      <a:srgbClr val="FFFF00"/>
                    </a:solidFill>
                  </a:rPr>
                  <a:t>Simple Harmonic Motion of a Spring:</a:t>
                </a:r>
              </a:p>
              <a:p>
                <a:pPr lvl="1"/>
                <a:r>
                  <a:rPr lang="en-US" altLang="en-US" sz="2400" b="1" dirty="0"/>
                  <a:t>For a spring, a restoring force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en-US" sz="2400" b="1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1" i="1" dirty="0" err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en-US" sz="2400" b="1" i="1" dirty="0" err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sz="2400" b="1" dirty="0"/>
                  <a:t>will exist when an object is displaced from its equilibrium position.</a:t>
                </a:r>
                <a:endParaRPr lang="en-US" altLang="en-US" sz="2400" b="1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altLang="en-US" sz="2400" b="1" dirty="0"/>
                  <a:t>The object will oscillate around its equilibrium position when released from rest.</a:t>
                </a:r>
              </a:p>
              <a:p>
                <a:pPr lvl="2"/>
                <a:r>
                  <a:rPr lang="en-US" altLang="en-US" sz="2000" b="1" dirty="0"/>
                  <a:t>The spring is at equilibrium </a:t>
                </a:r>
              </a:p>
              <a:p>
                <a:pPr lvl="2">
                  <a:buFont typeface="Arial" pitchFamily="34" charset="0"/>
                  <a:buNone/>
                </a:pPr>
                <a:r>
                  <a:rPr lang="en-US" altLang="en-US" sz="2000" b="1" dirty="0"/>
                  <a:t>	when it is at its relaxed length</a:t>
                </a:r>
                <a:r>
                  <a:rPr lang="en-US" altLang="en-US" sz="2000" b="1" dirty="0">
                    <a:solidFill>
                      <a:srgbClr val="FFFF00"/>
                    </a:solidFill>
                  </a:rPr>
                  <a:t>(A)</a:t>
                </a:r>
                <a:r>
                  <a:rPr lang="en-US" altLang="en-US" sz="2000" b="1" dirty="0"/>
                  <a:t>.</a:t>
                </a:r>
              </a:p>
              <a:p>
                <a:pPr lvl="2">
                  <a:buFont typeface="Arial" pitchFamily="34" charset="0"/>
                  <a:buNone/>
                </a:pPr>
                <a:r>
                  <a:rPr lang="en-US" altLang="en-US" sz="2000" b="1" dirty="0"/>
                  <a:t>	 </a:t>
                </a:r>
                <a:r>
                  <a:rPr lang="en-US" altLang="en-US" sz="2000" b="1" dirty="0">
                    <a:solidFill>
                      <a:schemeClr val="tx2"/>
                    </a:solidFill>
                  </a:rPr>
                  <a:t>(no restoring force)</a:t>
                </a:r>
                <a:endParaRPr lang="en-US" altLang="en-US" sz="2000" b="1" dirty="0"/>
              </a:p>
              <a:p>
                <a:pPr lvl="2"/>
                <a:r>
                  <a:rPr lang="en-US" altLang="en-US" sz="2000" b="1" dirty="0"/>
                  <a:t>When in tension or compression,</a:t>
                </a:r>
              </a:p>
              <a:p>
                <a:pPr lvl="2">
                  <a:buNone/>
                </a:pPr>
                <a:r>
                  <a:rPr lang="en-US" altLang="en-US" sz="2000" b="1" dirty="0"/>
                  <a:t>	a restoring force will exist </a:t>
                </a:r>
              </a:p>
              <a:p>
                <a:pPr lvl="2">
                  <a:buNone/>
                </a:pPr>
                <a:r>
                  <a:rPr lang="en-US" altLang="en-US" sz="2000" b="1" dirty="0"/>
                  <a:t>	</a:t>
                </a:r>
                <a:r>
                  <a:rPr lang="en-US" altLang="en-US" sz="2000" b="1" dirty="0">
                    <a:solidFill>
                      <a:srgbClr val="FFFF00"/>
                    </a:solidFill>
                  </a:rPr>
                  <a:t>(B, C, D)</a:t>
                </a:r>
                <a:r>
                  <a:rPr lang="en-US" altLang="en-US" sz="2000" b="1" dirty="0"/>
                  <a:t>.</a:t>
                </a:r>
              </a:p>
            </p:txBody>
          </p:sp>
        </mc:Choice>
        <mc:Fallback xmlns="">
          <p:sp>
            <p:nvSpPr>
              <p:cNvPr id="634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9952" y="1523711"/>
                <a:ext cx="8540750" cy="4994564"/>
              </a:xfrm>
              <a:blipFill>
                <a:blip r:embed="rId2"/>
                <a:stretch>
                  <a:fillRect l="-928" t="-1465" r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798" y="4349173"/>
            <a:ext cx="339725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Simple Harmonic Motion &amp; Springs</a:t>
            </a:r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08000" y="1635125"/>
            <a:ext cx="5127625" cy="5137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>
                <a:solidFill>
                  <a:schemeClr val="accent2"/>
                </a:solidFill>
              </a:rPr>
              <a:t>At maximum displacement (</a:t>
            </a:r>
            <a:r>
              <a:rPr lang="en-US" altLang="en-US" sz="2400" u="sng">
                <a:solidFill>
                  <a:schemeClr val="accent2"/>
                </a:solidFill>
              </a:rPr>
              <a:t>+</a:t>
            </a:r>
            <a:r>
              <a:rPr lang="en-US" altLang="en-US" sz="2400">
                <a:solidFill>
                  <a:schemeClr val="accent2"/>
                </a:solidFill>
              </a:rPr>
              <a:t> x):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/>
              <a:t>The Elastic Potential Energy will be at a maximum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/>
              <a:t>The force will be at a maximum.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/>
              <a:t>The acceleration will be at a maximum.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chemeClr val="accent2"/>
                </a:solidFill>
              </a:rPr>
              <a:t>At equilibrium (x = 0):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/>
              <a:t>The Elastic Potential Energy will be zero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/>
              <a:t>Velocity will be at a maximum.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/>
              <a:t>Kinetic Energy will be at a maximum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/>
              <a:t>The acceleration will be zero, as will the unbalanced restoring force.</a:t>
            </a:r>
          </a:p>
        </p:txBody>
      </p:sp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980" y="4273550"/>
            <a:ext cx="3476625" cy="249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890000" cy="3778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200" b="1" i="1"/>
              <a:t>10.3 </a:t>
            </a:r>
            <a:r>
              <a:rPr lang="en-US" altLang="en-US" sz="3200" b="1" i="1">
                <a:solidFill>
                  <a:srgbClr val="0000FF"/>
                </a:solidFill>
              </a:rPr>
              <a:t>Energy and Simple Harmonic Motion</a:t>
            </a:r>
          </a:p>
        </p:txBody>
      </p:sp>
      <p:pic>
        <p:nvPicPr>
          <p:cNvPr id="142339" name="Picture 3" descr="F10.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1390650"/>
            <a:ext cx="4010025" cy="37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215900" y="1749425"/>
            <a:ext cx="4503738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>
                <a:latin typeface="Arial" pitchFamily="34" charset="0"/>
              </a:rPr>
              <a:t>A 0.20-kg ball is attached to a vertical spring.  The spring constant is 28 N/m.  When released from rest, how far does the ball fall before being brought to a momentary stop by the spring?</a:t>
            </a: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420688" y="608013"/>
            <a:ext cx="85105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i="1"/>
              <a:t>Example 3  </a:t>
            </a:r>
            <a:r>
              <a:rPr lang="en-US" altLang="en-US" sz="2800" b="1"/>
              <a:t>Changing the Mass of a Simple Harmonic Oscilator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969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200" b="1" i="1"/>
              <a:t>10.3 </a:t>
            </a:r>
            <a:r>
              <a:rPr lang="en-US" altLang="en-US" sz="3200" b="1" i="1">
                <a:solidFill>
                  <a:srgbClr val="0000FF"/>
                </a:solidFill>
              </a:rPr>
              <a:t>Energy and Simple Harmonic Motion</a:t>
            </a:r>
          </a:p>
        </p:txBody>
      </p:sp>
      <p:pic>
        <p:nvPicPr>
          <p:cNvPr id="143363" name="Picture 3" descr="F10.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234" y="3127518"/>
            <a:ext cx="3705225" cy="347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3364" name="Object 4"/>
          <p:cNvGraphicFramePr>
            <a:graphicFrameLocks noChangeAspect="1"/>
          </p:cNvGraphicFramePr>
          <p:nvPr/>
        </p:nvGraphicFramePr>
        <p:xfrm>
          <a:off x="3751263" y="1066800"/>
          <a:ext cx="12192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3" imgW="520560" imgH="241200" progId="Equation.3">
                  <p:embed/>
                </p:oleObj>
              </mc:Choice>
              <mc:Fallback>
                <p:oleObj name="Microsoft Equation 3.0" r:id="rId3" imgW="52056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1263" y="1066800"/>
                        <a:ext cx="1219200" cy="56515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43365" name="Object 5"/>
              <p:cNvSpPr txBox="1"/>
              <p:nvPr/>
            </p:nvSpPr>
            <p:spPr bwMode="auto">
              <a:xfrm>
                <a:off x="763588" y="2122487"/>
                <a:ext cx="7893050" cy="69691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9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Sup>
                        <m:sSubSupPr>
                          <m:ctrlP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Sup>
                        <m:sSubSupPr>
                          <m:ctrlP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336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3588" y="2122487"/>
                <a:ext cx="7893050" cy="696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3366" name="Object 6"/>
              <p:cNvSpPr txBox="1"/>
              <p:nvPr/>
            </p:nvSpPr>
            <p:spPr bwMode="auto">
              <a:xfrm>
                <a:off x="1984375" y="3830638"/>
                <a:ext cx="1766888" cy="69691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4336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4375" y="3830638"/>
                <a:ext cx="1766888" cy="6969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3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06242"/>
              </p:ext>
            </p:extLst>
          </p:nvPr>
        </p:nvGraphicFramePr>
        <p:xfrm>
          <a:off x="583334" y="4722956"/>
          <a:ext cx="4275137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7" imgW="1968480" imgH="863280" progId="Equation.3">
                  <p:embed/>
                </p:oleObj>
              </mc:Choice>
              <mc:Fallback>
                <p:oleObj name="Microsoft Equation 3.0" r:id="rId7" imgW="1968480" imgH="8632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334" y="4722956"/>
                        <a:ext cx="4275137" cy="18796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ject 6">
                <a:extLst>
                  <a:ext uri="{FF2B5EF4-FFF2-40B4-BE49-F238E27FC236}">
                    <a16:creationId xmlns:a16="http://schemas.microsoft.com/office/drawing/2014/main" id="{E9C89F5D-3140-4926-B61F-AD343EEB6FCA}"/>
                  </a:ext>
                </a:extLst>
              </p:cNvPr>
              <p:cNvSpPr txBox="1"/>
              <p:nvPr/>
            </p:nvSpPr>
            <p:spPr bwMode="auto">
              <a:xfrm>
                <a:off x="1968067" y="3175288"/>
                <a:ext cx="1799504" cy="41419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:r>
                  <a:rPr lang="en-US" sz="2000" b="0" dirty="0">
                    <a:solidFill>
                      <a:srgbClr val="000000"/>
                    </a:solidFill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0" name="Object 6">
                <a:extLst>
                  <a:ext uri="{FF2B5EF4-FFF2-40B4-BE49-F238E27FC236}">
                    <a16:creationId xmlns:a16="http://schemas.microsoft.com/office/drawing/2014/main" id="{E9C89F5D-3140-4926-B61F-AD343EEB6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8067" y="3175288"/>
                <a:ext cx="1799504" cy="414193"/>
              </a:xfrm>
              <a:prstGeom prst="rect">
                <a:avLst/>
              </a:prstGeom>
              <a:blipFill>
                <a:blip r:embed="rId9"/>
                <a:stretch>
                  <a:fillRect l="-3729" t="-10294" b="-2058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E18DDE-84C7-4546-B2FC-57242CBC6CEE}"/>
                  </a:ext>
                </a:extLst>
              </p:cNvPr>
              <p:cNvSpPr txBox="1"/>
              <p:nvPr/>
            </p:nvSpPr>
            <p:spPr>
              <a:xfrm>
                <a:off x="7827817" y="5036178"/>
                <a:ext cx="473976" cy="1617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</a:endParaRPr>
              </a:p>
              <a:p>
                <a:endParaRPr lang="en-US" sz="1400" dirty="0">
                  <a:solidFill>
                    <a:schemeClr val="bg1"/>
                  </a:solidFill>
                </a:endParaRPr>
              </a:p>
              <a:p>
                <a:endParaRPr lang="en-US" sz="1200" dirty="0">
                  <a:solidFill>
                    <a:schemeClr val="bg1"/>
                  </a:solidFill>
                </a:endParaRPr>
              </a:p>
              <a:p>
                <a:endParaRPr lang="en-US" sz="1200" dirty="0">
                  <a:solidFill>
                    <a:schemeClr val="bg1"/>
                  </a:solidFill>
                </a:endParaRPr>
              </a:p>
              <a:p>
                <a:endParaRPr lang="en-US" sz="1400" dirty="0">
                  <a:solidFill>
                    <a:schemeClr val="bg1"/>
                  </a:solidFill>
                </a:endParaRPr>
              </a:p>
              <a:p>
                <a:endParaRPr lang="en-US" sz="1400" dirty="0">
                  <a:solidFill>
                    <a:schemeClr val="bg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E18DDE-84C7-4546-B2FC-57242CBC6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817" y="5036178"/>
                <a:ext cx="473976" cy="16176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8F1AA4-B5C1-4731-AF5F-DE622D910FD3}"/>
              </a:ext>
            </a:extLst>
          </p:cNvPr>
          <p:cNvCxnSpPr/>
          <p:nvPr/>
        </p:nvCxnSpPr>
        <p:spPr bwMode="auto">
          <a:xfrm>
            <a:off x="8044873" y="5370945"/>
            <a:ext cx="0" cy="9421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 animBg="1"/>
      <p:bldP spid="143366" grpId="0" animBg="1"/>
      <p:bldP spid="10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Frequency of Oscillation</a:t>
            </a:r>
          </a:p>
        </p:txBody>
      </p:sp>
      <p:sp>
        <p:nvSpPr>
          <p:cNvPr id="13619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8170863" cy="4556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For a spring oscillating system, the frequency and period of oscillation can be represented by the following equations: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/>
          </a:p>
          <a:p>
            <a:pPr lvl="2">
              <a:lnSpc>
                <a:spcPct val="90000"/>
              </a:lnSpc>
            </a:pPr>
            <a:r>
              <a:rPr lang="en-US" altLang="en-US" sz="2000"/>
              <a:t>Therefore, if the mass of the spring and the spring constant are known, we can find the frequency and period at which the spring will oscillate.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Large k and small mass equals high frequency of oscillation </a:t>
            </a:r>
            <a:r>
              <a:rPr lang="en-US" altLang="en-US" sz="2400">
                <a:solidFill>
                  <a:schemeClr val="hlink"/>
                </a:solidFill>
              </a:rPr>
              <a:t>(A small stiff spring)</a:t>
            </a:r>
            <a:r>
              <a:rPr lang="en-US" altLang="en-US" sz="2400"/>
              <a:t>.</a:t>
            </a:r>
          </a:p>
        </p:txBody>
      </p:sp>
      <p:graphicFrame>
        <p:nvGraphicFramePr>
          <p:cNvPr id="13619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513013" y="3127375"/>
          <a:ext cx="419417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90640" imgH="444240" progId="Equation.BREE4">
                  <p:embed/>
                </p:oleObj>
              </mc:Choice>
              <mc:Fallback>
                <p:oleObj name="Equation" r:id="rId2" imgW="1790640" imgH="444240" progId="Equation.BREE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013" y="3127375"/>
                        <a:ext cx="4194175" cy="1041400"/>
                      </a:xfrm>
                      <a:prstGeom prst="rect">
                        <a:avLst/>
                      </a:prstGeom>
                      <a:solidFill>
                        <a:schemeClr val="folHlink">
                          <a:alpha val="92999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454" y="2051195"/>
            <a:ext cx="2495550" cy="385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Harmonic Motion &amp; The Simple Pendulum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731" name="Rectangle 3"/>
              <p:cNvSpPr>
                <a:spLocks noGrp="1" noRot="1" noChangeArrowheads="1"/>
              </p:cNvSpPr>
              <p:nvPr>
                <p:ph type="body" idx="1"/>
              </p:nvPr>
            </p:nvSpPr>
            <p:spPr>
              <a:xfrm>
                <a:off x="94817" y="1371600"/>
                <a:ext cx="8540750" cy="6092825"/>
              </a:xfrm>
            </p:spPr>
            <p:txBody>
              <a:bodyPr/>
              <a:lstStyle/>
              <a:p>
                <a:pPr marL="609600" indent="-609600" eaLnBrk="1" hangingPunct="1">
                  <a:defRPr/>
                </a:pPr>
                <a:r>
                  <a:rPr lang="en-US" altLang="en-US" sz="2200" b="1" dirty="0"/>
                  <a:t>Simple Pendulum: Consists of a massive object called a bob suspended by a string.</a:t>
                </a:r>
              </a:p>
              <a:p>
                <a:pPr marL="609600" indent="-609600" eaLnBrk="1" hangingPunct="1">
                  <a:defRPr/>
                </a:pPr>
                <a:r>
                  <a:rPr lang="en-US" altLang="en-US" sz="2200" b="1" dirty="0"/>
                  <a:t>Like a spring, pendulums go through </a:t>
                </a:r>
              </a:p>
              <a:p>
                <a:pPr marL="609600" indent="-609600" eaLnBrk="1" hangingPunct="1">
                  <a:buFont typeface="Arial" pitchFamily="34" charset="0"/>
                  <a:buNone/>
                  <a:defRPr/>
                </a:pPr>
                <a:r>
                  <a:rPr lang="en-US" altLang="en-US" sz="2200" b="1" dirty="0"/>
                  <a:t>	simple harmonic motion as follows.</a:t>
                </a:r>
              </a:p>
              <a:p>
                <a:pPr marL="609600" indent="-609600" algn="ctr" eaLnBrk="1" hangingPunct="1">
                  <a:buFont typeface="Arial" pitchFamily="34" charset="0"/>
                  <a:buNone/>
                  <a:defRPr/>
                </a:pPr>
                <a:endParaRPr lang="en-US" altLang="en-US" sz="1000" b="1" dirty="0"/>
              </a:p>
              <a:p>
                <a:pPr marL="609600" indent="-609600" eaLnBrk="1" hangingPunct="1">
                  <a:buFont typeface="Arial" pitchFamily="34" charset="0"/>
                  <a:buNone/>
                  <a:defRPr/>
                </a:pPr>
                <a:r>
                  <a:rPr lang="en-US" altLang="en-US" sz="2400" b="1" dirty="0"/>
                  <a:t>				</a:t>
                </a:r>
              </a:p>
              <a:p>
                <a:pPr marL="609600" indent="-609600" eaLnBrk="1" hangingPunct="1">
                  <a:buFont typeface="Arial" pitchFamily="34" charset="0"/>
                  <a:buNone/>
                  <a:defRPr/>
                </a:pPr>
                <a:r>
                  <a:rPr lang="en-US" altLang="en-US" sz="2400" b="1" dirty="0">
                    <a:cs typeface="Arial" pitchFamily="34" charset="0"/>
                  </a:rPr>
                  <a:t>			</a:t>
                </a:r>
              </a:p>
              <a:p>
                <a:pPr marL="609600" indent="-609600" eaLnBrk="1" hangingPunct="1">
                  <a:buFont typeface="Arial" pitchFamily="34" charset="0"/>
                  <a:buNone/>
                  <a:defRPr/>
                </a:pPr>
                <a:r>
                  <a:rPr lang="en-US" altLang="en-US" sz="2000" b="1" dirty="0">
                    <a:cs typeface="Arial" pitchFamily="34" charset="0"/>
                  </a:rPr>
                  <a:t>		Where:</a:t>
                </a:r>
              </a:p>
              <a:p>
                <a:pPr marL="2209800" lvl="4" indent="-381000" eaLnBrk="1" hangingPunct="1">
                  <a:buFont typeface="Arial" pitchFamily="34" charset="0"/>
                  <a:buNone/>
                  <a:defRPr/>
                </a:pP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𝑻</m:t>
                    </m:r>
                    <m:r>
                      <a:rPr lang="en-US" altLang="en-US" b="1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altLang="en-US" b="1" dirty="0">
                    <a:cs typeface="Arial" pitchFamily="34" charset="0"/>
                  </a:rPr>
                  <a:t> period </a:t>
                </a:r>
                <a:r>
                  <a:rPr lang="en-US" altLang="en-US" b="1" dirty="0">
                    <a:solidFill>
                      <a:srgbClr val="FFFF00"/>
                    </a:solidFill>
                    <a:cs typeface="Arial" pitchFamily="34" charset="0"/>
                  </a:rPr>
                  <a:t>(time for one oscillation)</a:t>
                </a:r>
              </a:p>
              <a:p>
                <a:pPr marL="2209800" lvl="4" indent="-381000" eaLnBrk="1" hangingPunct="1">
                  <a:buFont typeface="Arial" pitchFamily="34" charset="0"/>
                  <a:buNone/>
                  <a:defRPr/>
                </a:pP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𝒍</m:t>
                    </m:r>
                    <m:r>
                      <a:rPr lang="en-US" altLang="en-US" b="1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altLang="en-US" b="1" dirty="0">
                    <a:cs typeface="Arial" pitchFamily="34" charset="0"/>
                  </a:rPr>
                  <a:t> length of pendulum string</a:t>
                </a:r>
              </a:p>
              <a:p>
                <a:pPr marL="2209800" lvl="4" indent="-381000" eaLnBrk="1" hangingPunct="1">
                  <a:buFont typeface="Arial" pitchFamily="34" charset="0"/>
                  <a:buNone/>
                  <a:defRPr/>
                </a:pP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𝒈</m:t>
                    </m:r>
                    <m:r>
                      <a:rPr lang="en-US" altLang="en-US" b="1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altLang="en-US" b="1" dirty="0">
                    <a:cs typeface="Arial" pitchFamily="34" charset="0"/>
                  </a:rPr>
                  <a:t> acceleration of gravity</a:t>
                </a:r>
                <a:endParaRPr lang="el-GR" altLang="en-US" b="1" dirty="0">
                  <a:cs typeface="Arial" pitchFamily="34" charset="0"/>
                </a:endParaRPr>
              </a:p>
              <a:p>
                <a:pPr marL="609600" indent="-609600" eaLnBrk="1" hangingPunct="1">
                  <a:buFont typeface="Arial" pitchFamily="34" charset="0"/>
                  <a:buNone/>
                  <a:defRPr/>
                </a:pPr>
                <a:endParaRPr lang="en-US" altLang="en-US" sz="1000" b="1" dirty="0"/>
              </a:p>
              <a:p>
                <a:pPr marL="609600" indent="-609600" eaLnBrk="1" hangingPunct="1">
                  <a:defRPr/>
                </a:pPr>
                <a:r>
                  <a:rPr lang="en-US" altLang="en-US" sz="2400" b="1" dirty="0"/>
                  <a:t>Note: </a:t>
                </a:r>
              </a:p>
              <a:p>
                <a:pPr marL="990600" lvl="1" indent="-533400" eaLnBrk="1" hangingPunct="1">
                  <a:buFontTx/>
                  <a:buAutoNum type="arabicPeriod"/>
                  <a:defRPr/>
                </a:pPr>
                <a:r>
                  <a:rPr lang="en-US" altLang="en-US" sz="2000" b="1" dirty="0"/>
                  <a:t>This formula is true for only small angles of </a:t>
                </a:r>
                <a:r>
                  <a:rPr lang="el-GR" altLang="en-US" sz="2000" b="1" dirty="0">
                    <a:cs typeface="Arial" pitchFamily="34" charset="0"/>
                  </a:rPr>
                  <a:t>θ</a:t>
                </a:r>
                <a:r>
                  <a:rPr lang="en-US" altLang="en-US" sz="2000" b="1" dirty="0">
                    <a:cs typeface="Arial" pitchFamily="34" charset="0"/>
                  </a:rPr>
                  <a:t>.</a:t>
                </a:r>
              </a:p>
              <a:p>
                <a:pPr marL="990600" lvl="1" indent="-533400" eaLnBrk="1" hangingPunct="1">
                  <a:buFontTx/>
                  <a:buAutoNum type="arabicPeriod"/>
                  <a:defRPr/>
                </a:pPr>
                <a:r>
                  <a:rPr lang="en-US" altLang="en-US" sz="2000" b="1" dirty="0">
                    <a:cs typeface="Arial" pitchFamily="34" charset="0"/>
                  </a:rPr>
                  <a:t>The period of a pendulum is independent of its mass.</a:t>
                </a:r>
                <a:endParaRPr lang="el-GR" altLang="en-US" sz="2000" b="1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37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4817" y="1371600"/>
                <a:ext cx="8540750" cy="6092825"/>
              </a:xfrm>
              <a:blipFill>
                <a:blip r:embed="rId3"/>
                <a:stretch>
                  <a:fillRect l="-642" t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70630" y="3205163"/>
                <a:ext cx="1509484" cy="843885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T=2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π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𝑔</m:t>
                            </m:r>
                          </m:den>
                        </m:f>
                      </m:e>
                    </m:rad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630" y="3205163"/>
                <a:ext cx="1509484" cy="843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CDEE37-FBE6-48BD-9298-228BA61D9955}"/>
                  </a:ext>
                </a:extLst>
              </p14:cNvPr>
              <p14:cNvContentPartPr/>
              <p14:nvPr/>
            </p14:nvContentPartPr>
            <p14:xfrm>
              <a:off x="6703200" y="2921040"/>
              <a:ext cx="1310760" cy="1526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CDEE37-FBE6-48BD-9298-228BA61D995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93840" y="2911680"/>
                <a:ext cx="1329480" cy="154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8940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737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uiExpand="1" build="p"/>
      <p:bldP spid="2" grpId="0" uiExpan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Conservation of ME &amp; The Pendulum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59" name="Rectangle 3"/>
              <p:cNvSpPr>
                <a:spLocks noGrp="1" noRot="1" noChangeArrowheads="1"/>
              </p:cNvSpPr>
              <p:nvPr>
                <p:ph type="body" idx="1"/>
              </p:nvPr>
            </p:nvSpPr>
            <p:spPr>
              <a:xfrm>
                <a:off x="301625" y="1600200"/>
                <a:ext cx="8540750" cy="5257800"/>
              </a:xfrm>
            </p:spPr>
            <p:txBody>
              <a:bodyPr/>
              <a:lstStyle/>
              <a:p>
                <a:pPr marL="609600" indent="-609600"/>
                <a:r>
                  <a:rPr lang="en-US" altLang="en-US" sz="2200" b="1" dirty="0">
                    <a:cs typeface="Arial" pitchFamily="34" charset="0"/>
                  </a:rPr>
                  <a:t>In a pendulum, Potential Energy is converted into Kinetic Energy and vise-versa in a continuous repeating pattern.</a:t>
                </a:r>
              </a:p>
              <a:p>
                <a:pPr marL="990600" lvl="1" indent="-533400"/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𝑷𝑬</m:t>
                    </m:r>
                    <m:r>
                      <a:rPr lang="en-US" altLang="en-US" sz="2400" b="1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altLang="en-US" sz="2400" b="1" i="1" dirty="0" err="1">
                        <a:latin typeface="Cambria Math" panose="02040503050406030204" pitchFamily="18" charset="0"/>
                        <a:cs typeface="Arial" pitchFamily="34" charset="0"/>
                      </a:rPr>
                      <m:t>𝒎𝒈𝒉</m:t>
                    </m:r>
                  </m:oMath>
                </a14:m>
                <a:endParaRPr lang="en-US" altLang="en-US" sz="2400" b="1" dirty="0">
                  <a:cs typeface="Arial" pitchFamily="34" charset="0"/>
                </a:endParaRPr>
              </a:p>
              <a:p>
                <a:pPr marL="990600" lvl="1" indent="-533400"/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𝑲𝑬</m:t>
                    </m:r>
                    <m:r>
                      <a:rPr lang="en-US" altLang="en-US" sz="2400" b="1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=½ </m:t>
                    </m:r>
                    <m:r>
                      <a:rPr lang="en-US" altLang="en-US" sz="2400" b="1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𝒎𝒗</m:t>
                    </m:r>
                    <m:r>
                      <a:rPr lang="en-US" altLang="en-US" sz="2400" b="1" i="1" baseline="30000" dirty="0">
                        <a:latin typeface="Cambria Math" panose="02040503050406030204" pitchFamily="18" charset="0"/>
                        <a:cs typeface="Arial" pitchFamily="34" charset="0"/>
                      </a:rPr>
                      <m:t>𝟐</m:t>
                    </m:r>
                  </m:oMath>
                </a14:m>
                <a:endParaRPr lang="en-US" altLang="en-US" sz="2400" b="1" dirty="0">
                  <a:cs typeface="Arial" pitchFamily="34" charset="0"/>
                </a:endParaRPr>
              </a:p>
              <a:p>
                <a:pPr marL="990600" lvl="1" indent="-533400"/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𝑴𝑬</m:t>
                    </m:r>
                    <m:r>
                      <a:rPr lang="en-US" altLang="en-US" sz="2400" b="1" i="1" baseline="-25000" dirty="0">
                        <a:latin typeface="Cambria Math" panose="02040503050406030204" pitchFamily="18" charset="0"/>
                        <a:cs typeface="Arial" pitchFamily="34" charset="0"/>
                      </a:rPr>
                      <m:t>𝑻</m:t>
                    </m:r>
                    <m:r>
                      <a:rPr lang="en-US" altLang="en-US" sz="2400" b="1" i="1" dirty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altLang="en-US" sz="2400" b="1" i="1" dirty="0">
                        <a:latin typeface="Cambria Math" panose="02040503050406030204" pitchFamily="18" charset="0"/>
                        <a:cs typeface="Arial" pitchFamily="34" charset="0"/>
                      </a:rPr>
                      <m:t>𝑷𝑬</m:t>
                    </m:r>
                    <m:r>
                      <a:rPr lang="en-US" altLang="en-US" sz="2400" b="1" i="1" dirty="0">
                        <a:latin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r>
                      <a:rPr lang="en-US" altLang="en-US" sz="2400" b="1" i="1" dirty="0">
                        <a:latin typeface="Cambria Math" panose="02040503050406030204" pitchFamily="18" charset="0"/>
                        <a:cs typeface="Arial" pitchFamily="34" charset="0"/>
                      </a:rPr>
                      <m:t>𝑲𝑬</m:t>
                    </m:r>
                  </m:oMath>
                </a14:m>
                <a:endParaRPr lang="en-US" altLang="en-US" sz="2400" b="1" dirty="0">
                  <a:cs typeface="Arial" pitchFamily="34" charset="0"/>
                </a:endParaRPr>
              </a:p>
              <a:p>
                <a:pPr marL="990600" lvl="1" indent="-533400"/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𝑴𝑬</m:t>
                    </m:r>
                    <m:r>
                      <a:rPr lang="en-US" altLang="en-US" sz="2400" b="1" i="1" baseline="-25000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𝑻</m:t>
                    </m:r>
                    <m:r>
                      <a:rPr lang="en-US" altLang="en-US" sz="2400" b="1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 = </m:t>
                    </m:r>
                  </m:oMath>
                </a14:m>
                <a:r>
                  <a:rPr lang="en-US" altLang="en-US" sz="2400" b="1" dirty="0">
                    <a:cs typeface="Arial" pitchFamily="34" charset="0"/>
                  </a:rPr>
                  <a:t>Constant</a:t>
                </a:r>
                <a:endParaRPr lang="el-GR" altLang="en-US" sz="2400" b="1" dirty="0">
                  <a:cs typeface="Arial" pitchFamily="34" charset="0"/>
                </a:endParaRPr>
              </a:p>
              <a:p>
                <a:pPr marL="609600" indent="-609600"/>
                <a:endParaRPr lang="en-US" altLang="en-US" sz="1000" b="1" dirty="0"/>
              </a:p>
              <a:p>
                <a:pPr marL="609600" indent="-609600"/>
                <a:r>
                  <a:rPr lang="en-US" altLang="en-US" sz="2400" b="1" dirty="0"/>
                  <a:t>Note: </a:t>
                </a:r>
              </a:p>
              <a:p>
                <a:pPr marL="990600" lvl="1" indent="-533400">
                  <a:buFontTx/>
                  <a:buAutoNum type="arabicPeriod"/>
                </a:pPr>
                <a:r>
                  <a:rPr lang="en-US" altLang="en-US" sz="2000" b="1" dirty="0"/>
                  <a:t>Maximum kinetic energy is achieved at the lowest point of the pendulum swing</a:t>
                </a:r>
                <a:r>
                  <a:rPr lang="en-US" altLang="en-US" sz="2000" b="1" dirty="0">
                    <a:cs typeface="Arial" pitchFamily="34" charset="0"/>
                  </a:rPr>
                  <a:t>.</a:t>
                </a:r>
              </a:p>
              <a:p>
                <a:pPr marL="990600" lvl="1" indent="-533400">
                  <a:buFontTx/>
                  <a:buAutoNum type="arabicPeriod"/>
                </a:pPr>
                <a:r>
                  <a:rPr lang="en-US" altLang="en-US" sz="2000" b="1" dirty="0">
                    <a:cs typeface="Arial" pitchFamily="34" charset="0"/>
                  </a:rPr>
                  <a:t>The maximum potential energy is achieved at the top of the swing.</a:t>
                </a:r>
              </a:p>
              <a:p>
                <a:pPr marL="990600" lvl="1" indent="-533400">
                  <a:buFontTx/>
                  <a:buAutoNum type="arabicPeriod"/>
                </a:pPr>
                <a:r>
                  <a:rPr lang="en-US" altLang="en-US" sz="2000" b="1" dirty="0">
                    <a:cs typeface="Arial" pitchFamily="34" charset="0"/>
                  </a:rPr>
                  <a:t>When PE is max, KE = 0, and when KE is max, PE = 0.</a:t>
                </a:r>
                <a:endParaRPr lang="el-GR" altLang="en-US" sz="2000" b="1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0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1625" y="1600200"/>
                <a:ext cx="8540750" cy="5257800"/>
              </a:xfrm>
              <a:blipFill>
                <a:blip r:embed="rId2"/>
                <a:stretch>
                  <a:fillRect l="-571" t="-812" b="-1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2484438"/>
            <a:ext cx="350202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4" name="AutoShape 8">
            <a:hlinkClick r:id="rId4" highlightClick="1"/>
          </p:cNvPr>
          <p:cNvSpPr>
            <a:spLocks noChangeArrowheads="1"/>
          </p:cNvSpPr>
          <p:nvPr/>
        </p:nvSpPr>
        <p:spPr bwMode="auto">
          <a:xfrm>
            <a:off x="8070850" y="3294063"/>
            <a:ext cx="650875" cy="60801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uiExpand="1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Ideas</a:t>
            </a: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b="1"/>
              <a:t>Elastic Potential Energy is the energy stored in a spring or other elastic material.</a:t>
            </a:r>
          </a:p>
          <a:p>
            <a:r>
              <a:rPr lang="en-US" altLang="en-US" sz="2800" b="1"/>
              <a:t>Hooke’s Law: The displacement of a spring from its unstretched position is proportional the force applied.</a:t>
            </a:r>
          </a:p>
          <a:p>
            <a:r>
              <a:rPr lang="en-US" altLang="en-US" sz="2800" b="1"/>
              <a:t>The slope of a force vs. displacement graph is equal to the spring constant.</a:t>
            </a:r>
          </a:p>
          <a:p>
            <a:r>
              <a:rPr lang="en-US" altLang="en-US" sz="2800" b="1"/>
              <a:t>The area under a force vs. displacement graph is equal to the work done to compress or stretch a spring.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53" name="Picture 37" descr="sl0059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3698875"/>
            <a:ext cx="1812925" cy="17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52" name="Pictur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3686175"/>
            <a:ext cx="2225675" cy="16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45" name="Picture 29" descr="j033287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3656013"/>
            <a:ext cx="1820863" cy="141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Elastic Potential Energy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What is it?</a:t>
            </a:r>
          </a:p>
          <a:p>
            <a:pPr lvl="1"/>
            <a:r>
              <a:rPr lang="en-US" altLang="en-US" sz="2400" b="1" dirty="0"/>
              <a:t>Energy that is stored in elastic materials as a result of their stretching.</a:t>
            </a:r>
          </a:p>
          <a:p>
            <a:r>
              <a:rPr lang="en-US" altLang="en-US" dirty="0"/>
              <a:t>Where is it found?</a:t>
            </a:r>
          </a:p>
          <a:p>
            <a:pPr lvl="1"/>
            <a:r>
              <a:rPr lang="en-US" altLang="en-US" sz="2400" dirty="0"/>
              <a:t>Rubber bands</a:t>
            </a:r>
          </a:p>
          <a:p>
            <a:pPr lvl="1"/>
            <a:r>
              <a:rPr lang="en-US" altLang="en-US" sz="2400" dirty="0"/>
              <a:t>Bungee cords</a:t>
            </a:r>
          </a:p>
          <a:p>
            <a:pPr lvl="1"/>
            <a:r>
              <a:rPr lang="en-US" altLang="en-US" sz="2400" dirty="0"/>
              <a:t>Trampolines</a:t>
            </a:r>
          </a:p>
          <a:p>
            <a:pPr lvl="1"/>
            <a:r>
              <a:rPr lang="en-US" altLang="en-US" sz="2400" dirty="0"/>
              <a:t>Springs</a:t>
            </a:r>
          </a:p>
          <a:p>
            <a:pPr lvl="1"/>
            <a:r>
              <a:rPr lang="en-US" altLang="en-US" sz="2400" dirty="0"/>
              <a:t>Bow and Arrow </a:t>
            </a:r>
          </a:p>
          <a:p>
            <a:pPr lvl="1"/>
            <a:r>
              <a:rPr lang="en-US" altLang="en-US" sz="2400" dirty="0"/>
              <a:t>Guitar string</a:t>
            </a:r>
          </a:p>
          <a:p>
            <a:pPr lvl="1"/>
            <a:r>
              <a:rPr lang="en-US" altLang="en-US" sz="2400" dirty="0"/>
              <a:t>Tennis Racquet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892300" y="2466975"/>
            <a:ext cx="53578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1041400" y="1439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4842" name="Picture 26" descr="8852MG4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3698875"/>
            <a:ext cx="1446212" cy="144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44" name="Picture 28" descr="j024424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3519488"/>
            <a:ext cx="1768475" cy="187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47" name="Picture 31" descr="bungee1280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3865563"/>
            <a:ext cx="17145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51" name="Picture 35" descr="rubber28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4151313"/>
            <a:ext cx="13716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75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725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825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4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250"/>
                            </p:stCondLst>
                            <p:childTnLst>
                              <p:par>
                                <p:cTn id="100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75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Ideas</a:t>
            </a:r>
          </a:p>
        </p:txBody>
      </p:sp>
      <p:sp>
        <p:nvSpPr>
          <p:cNvPr id="1454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Springs and pendulums will go through oscillatory motion when displaced from an equilibrium position.</a:t>
            </a:r>
          </a:p>
          <a:p>
            <a:r>
              <a:rPr lang="en-US" altLang="en-US" b="1"/>
              <a:t>The period of oscillation of a simple pendulum is independent of its angle of displacement </a:t>
            </a:r>
            <a:r>
              <a:rPr lang="en-US" altLang="en-US" b="1">
                <a:solidFill>
                  <a:schemeClr val="tx2"/>
                </a:solidFill>
              </a:rPr>
              <a:t>(small angles)</a:t>
            </a:r>
            <a:r>
              <a:rPr lang="en-US" altLang="en-US" b="1"/>
              <a:t> and mass.</a:t>
            </a:r>
          </a:p>
          <a:p>
            <a:r>
              <a:rPr lang="en-US" altLang="en-US" sz="2800" b="1"/>
              <a:t>Conservation of energy: Energy can be converted from one form to another, but it is always conserved.</a:t>
            </a:r>
            <a:endParaRPr lang="en-US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2:</a:t>
            </a:r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394700" cy="4498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dirty="0"/>
              <a:t>A 0.55 kg mass is attached to a vertical spring with a spring constant of 270 N/m.  If the spring is stretched 4.0 cm from its original position, what is the Elastic Potential Energy?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chemeClr val="accent2"/>
                </a:solidFill>
              </a:rPr>
              <a:t>Known: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/>
              <a:t>m = 0.55 kg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/>
              <a:t>x = 4.0 cm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/>
              <a:t>k = 270 N/m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/>
              <a:t>g = 9.81 m/s</a:t>
            </a:r>
            <a:r>
              <a:rPr lang="en-US" altLang="en-US" sz="1800" b="1" baseline="30000" dirty="0"/>
              <a:t>2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chemeClr val="accent2"/>
                </a:solidFill>
              </a:rPr>
              <a:t>Equations: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 err="1"/>
              <a:t>PE</a:t>
            </a:r>
            <a:r>
              <a:rPr lang="en-US" altLang="en-US" sz="1800" b="1" baseline="-25000" dirty="0" err="1"/>
              <a:t>elastic</a:t>
            </a:r>
            <a:r>
              <a:rPr lang="en-US" altLang="en-US" sz="1800" b="1" dirty="0"/>
              <a:t> = ½ kx</a:t>
            </a:r>
            <a:r>
              <a:rPr lang="en-US" altLang="en-US" sz="1800" b="1" baseline="30000" dirty="0"/>
              <a:t>2</a:t>
            </a:r>
            <a:r>
              <a:rPr lang="en-US" altLang="en-US" sz="1800" b="1" dirty="0"/>
              <a:t>			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 err="1"/>
              <a:t>PE</a:t>
            </a:r>
            <a:r>
              <a:rPr lang="en-US" altLang="en-US" sz="1800" b="1" baseline="-25000" dirty="0" err="1"/>
              <a:t>elastic</a:t>
            </a:r>
            <a:r>
              <a:rPr lang="en-US" altLang="en-US" sz="1800" b="1" dirty="0"/>
              <a:t> = ½ (270 N/m)(0.04 m)</a:t>
            </a:r>
            <a:r>
              <a:rPr lang="en-US" altLang="en-US" sz="1800" b="1" baseline="30000" dirty="0"/>
              <a:t>2</a:t>
            </a:r>
            <a:endParaRPr lang="en-US" altLang="en-US" sz="1800" b="1" dirty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 err="1"/>
              <a:t>PE</a:t>
            </a:r>
            <a:r>
              <a:rPr lang="en-US" altLang="en-US" sz="1800" b="1" baseline="-25000" dirty="0" err="1"/>
              <a:t>elastic</a:t>
            </a:r>
            <a:r>
              <a:rPr lang="en-US" altLang="en-US" sz="1800" b="1" dirty="0"/>
              <a:t> = 0.22 J</a:t>
            </a:r>
          </a:p>
        </p:txBody>
      </p:sp>
      <p:pic>
        <p:nvPicPr>
          <p:cNvPr id="62468" name="Picture 4" descr="3a20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58"/>
          <a:stretch>
            <a:fillRect/>
          </a:stretch>
        </p:blipFill>
        <p:spPr bwMode="auto">
          <a:xfrm>
            <a:off x="7326313" y="2854325"/>
            <a:ext cx="1481137" cy="371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469" name="Group 5"/>
          <p:cNvGrpSpPr>
            <a:grpSpLocks/>
          </p:cNvGrpSpPr>
          <p:nvPr/>
        </p:nvGrpSpPr>
        <p:grpSpPr bwMode="auto">
          <a:xfrm>
            <a:off x="6084888" y="3163888"/>
            <a:ext cx="944562" cy="3317875"/>
            <a:chOff x="3623" y="1344"/>
            <a:chExt cx="595" cy="2615"/>
          </a:xfrm>
        </p:grpSpPr>
        <p:sp>
          <p:nvSpPr>
            <p:cNvPr id="62470" name="Text Box 6"/>
            <p:cNvSpPr txBox="1">
              <a:spLocks noChangeArrowheads="1"/>
            </p:cNvSpPr>
            <p:nvPr/>
          </p:nvSpPr>
          <p:spPr bwMode="auto">
            <a:xfrm>
              <a:off x="3791" y="3598"/>
              <a:ext cx="304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Arial" pitchFamily="34" charset="0"/>
                </a:rPr>
                <a:t>F</a:t>
              </a:r>
              <a:r>
                <a:rPr lang="en-US" altLang="en-US" sz="2400" baseline="-25000">
                  <a:latin typeface="Arial" pitchFamily="34" charset="0"/>
                </a:rPr>
                <a:t>g</a:t>
              </a:r>
              <a:endParaRPr lang="en-US" altLang="en-US" sz="2400">
                <a:latin typeface="Arial" pitchFamily="34" charset="0"/>
              </a:endParaRPr>
            </a:p>
          </p:txBody>
        </p:sp>
        <p:sp>
          <p:nvSpPr>
            <p:cNvPr id="62471" name="Text Box 7"/>
            <p:cNvSpPr txBox="1">
              <a:spLocks noChangeArrowheads="1"/>
            </p:cNvSpPr>
            <p:nvPr/>
          </p:nvSpPr>
          <p:spPr bwMode="auto">
            <a:xfrm>
              <a:off x="3623" y="1344"/>
              <a:ext cx="595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Arial" pitchFamily="34" charset="0"/>
                </a:rPr>
                <a:t>F</a:t>
              </a:r>
              <a:r>
                <a:rPr lang="en-US" altLang="en-US" sz="2400" baseline="-25000">
                  <a:latin typeface="Arial" pitchFamily="34" charset="0"/>
                </a:rPr>
                <a:t>elastic</a:t>
              </a:r>
              <a:endParaRPr lang="en-US" altLang="en-US" sz="2400">
                <a:latin typeface="Arial" pitchFamily="34" charset="0"/>
              </a:endParaRPr>
            </a:p>
          </p:txBody>
        </p:sp>
        <p:grpSp>
          <p:nvGrpSpPr>
            <p:cNvPr id="62472" name="Group 8"/>
            <p:cNvGrpSpPr>
              <a:grpSpLocks noChangeAspect="1"/>
            </p:cNvGrpSpPr>
            <p:nvPr/>
          </p:nvGrpSpPr>
          <p:grpSpPr bwMode="auto">
            <a:xfrm>
              <a:off x="3918" y="1670"/>
              <a:ext cx="56" cy="1923"/>
              <a:chOff x="3918" y="1670"/>
              <a:chExt cx="56" cy="1923"/>
            </a:xfrm>
          </p:grpSpPr>
          <p:sp>
            <p:nvSpPr>
              <p:cNvPr id="62473" name="Line 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946" y="1670"/>
                <a:ext cx="1" cy="19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4" name="Oval 10"/>
              <p:cNvSpPr>
                <a:spLocks noChangeAspect="1" noChangeArrowheads="1"/>
              </p:cNvSpPr>
              <p:nvPr/>
            </p:nvSpPr>
            <p:spPr bwMode="auto">
              <a:xfrm>
                <a:off x="3918" y="2622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658813" y="1574800"/>
            <a:ext cx="8074025" cy="1406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►"/>
            </a:pPr>
            <a:r>
              <a:rPr lang="en-US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difference in the elastic potential energy of the system when the deflection is maximum in either the positive or negative direction?</a:t>
            </a:r>
          </a:p>
        </p:txBody>
      </p:sp>
    </p:spTree>
    <p:extLst>
      <p:ext uri="{BB962C8B-B14F-4D97-AF65-F5344CB8AC3E}">
        <p14:creationId xmlns:p14="http://schemas.microsoft.com/office/powerpoint/2010/main" val="173082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uiExpand="1" build="p" autoUpdateAnimBg="0"/>
      <p:bldP spid="62467" grpId="1" uiExpand="1" build="p"/>
      <p:bldP spid="624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Simple Harmonic Motion of Springs</a:t>
            </a:r>
          </a:p>
        </p:txBody>
      </p:sp>
      <p:sp>
        <p:nvSpPr>
          <p:cNvPr id="1382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540750" cy="1958975"/>
          </a:xfrm>
        </p:spPr>
        <p:txBody>
          <a:bodyPr/>
          <a:lstStyle/>
          <a:p>
            <a:r>
              <a:rPr lang="en-US" altLang="en-US" sz="2800" dirty="0"/>
              <a:t>Oscillating systems such as that of a spring follow a sinusoidal wave pattern.</a:t>
            </a:r>
          </a:p>
          <a:p>
            <a:r>
              <a:rPr lang="en-US" altLang="en-US" sz="2400" dirty="0">
                <a:hlinkClick r:id="rId2"/>
              </a:rPr>
              <a:t>Harmonic Motion of Springs – 1</a:t>
            </a:r>
            <a:endParaRPr lang="en-US" altLang="en-US" sz="2400" dirty="0"/>
          </a:p>
          <a:p>
            <a:r>
              <a:rPr lang="en-US" altLang="en-US" sz="2400" dirty="0">
                <a:hlinkClick r:id="rId3"/>
              </a:rPr>
              <a:t>Harmonic Motion of Springs (Concept Simulator)</a:t>
            </a:r>
            <a:endParaRPr lang="en-US" altLang="en-US" sz="2400" dirty="0"/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2252663" y="1676400"/>
            <a:ext cx="1841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br>
              <a:rPr lang="en-US" altLang="en-US">
                <a:latin typeface="Arial" pitchFamily="34" charset="0"/>
              </a:rPr>
            </a:br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br>
              <a:rPr lang="en-US" altLang="en-US">
                <a:latin typeface="Arial" pitchFamily="34" charset="0"/>
              </a:rPr>
            </a:br>
            <a:endParaRPr lang="en-US" altLang="en-US">
              <a:latin typeface="Arial" pitchFamily="34" charset="0"/>
            </a:endParaRPr>
          </a:p>
        </p:txBody>
      </p:sp>
      <p:pic>
        <p:nvPicPr>
          <p:cNvPr id="138248" name="Picture 8" descr="cutnell7e_ch10_fig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729038"/>
            <a:ext cx="4471987" cy="277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Hooke’s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3" name="Rectangle 3"/>
              <p:cNvSpPr>
                <a:spLocks noGrp="1" noRot="1" noChangeArrowheads="1"/>
              </p:cNvSpPr>
              <p:nvPr>
                <p:ph type="body" idx="1"/>
              </p:nvPr>
            </p:nvSpPr>
            <p:spPr>
              <a:xfrm>
                <a:off x="728663" y="1376363"/>
                <a:ext cx="7696200" cy="4549775"/>
              </a:xfrm>
            </p:spPr>
            <p:txBody>
              <a:bodyPr/>
              <a:lstStyle/>
              <a:p>
                <a:r>
                  <a:rPr lang="en-US" altLang="en-US" sz="2400" b="1" dirty="0"/>
                  <a:t>A spring can be stretched or compressed with a force.</a:t>
                </a:r>
              </a:p>
              <a:p>
                <a:r>
                  <a:rPr lang="en-US" altLang="en-US" sz="2400" b="1" dirty="0"/>
                  <a:t>The force by which a spring is compressed or stretched is proportional to the magnitude of the displacement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sz="2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MT Symbol" pitchFamily="82" charset="2"/>
                      </a:rPr>
                      <m:t>∝</m:t>
                    </m:r>
                    <m:r>
                      <a:rPr lang="en-US" altLang="en-US" sz="2400" b="1" i="1" dirty="0">
                        <a:latin typeface="Cambria Math" panose="02040503050406030204" pitchFamily="18" charset="0"/>
                        <a:sym typeface="MT Symbol" pitchFamily="82" charset="2"/>
                      </a:rPr>
                      <m:t> </m:t>
                    </m:r>
                    <m:r>
                      <a:rPr lang="en-US" altLang="en-US" sz="2400" b="1" i="1" dirty="0">
                        <a:latin typeface="Cambria Math" panose="02040503050406030204" pitchFamily="18" charset="0"/>
                        <a:sym typeface="MT Symbol" pitchFamily="82" charset="2"/>
                      </a:rPr>
                      <m:t>𝒙</m:t>
                    </m:r>
                    <m:r>
                      <a:rPr lang="en-US" altLang="en-US" sz="2400" b="1" i="1" dirty="0">
                        <a:latin typeface="Cambria Math" panose="02040503050406030204" pitchFamily="18" charset="0"/>
                        <a:sym typeface="MT Symbol" pitchFamily="82" charset="2"/>
                      </a:rPr>
                      <m:t>)</m:t>
                    </m:r>
                  </m:oMath>
                </a14:m>
                <a:r>
                  <a:rPr lang="en-US" altLang="en-US" sz="2400" b="1" dirty="0"/>
                  <a:t>.</a:t>
                </a:r>
              </a:p>
              <a:p>
                <a:r>
                  <a:rPr lang="en-US" altLang="en-US" sz="2400" dirty="0">
                    <a:solidFill>
                      <a:schemeClr val="tx2"/>
                    </a:solidFill>
                  </a:rPr>
                  <a:t>Hooke’s Law:</a:t>
                </a:r>
              </a:p>
              <a:p>
                <a:pPr lvl="1">
                  <a:buFont typeface="Wingdings" pitchFamily="2" charset="2"/>
                  <a:buNone/>
                </a:pPr>
                <a:r>
                  <a:rPr lang="en-US" altLang="en-US" sz="2000" b="1" dirty="0"/>
                  <a:t>				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sz="2000" b="1" i="1" baseline="-25000" dirty="0" err="1">
                        <a:latin typeface="Cambria Math" panose="02040503050406030204" pitchFamily="18" charset="0"/>
                      </a:rPr>
                      <m:t>𝒆𝒍𝒂𝒔𝒕𝒊𝒄</m:t>
                    </m:r>
                    <m:r>
                      <a:rPr lang="en-US" altLang="en-US" sz="2000" b="1" i="1" dirty="0">
                        <a:latin typeface="Cambria Math" panose="02040503050406030204" pitchFamily="18" charset="0"/>
                      </a:rPr>
                      <m:t> = −</m:t>
                    </m:r>
                    <m:r>
                      <a:rPr lang="en-US" altLang="en-US" sz="2000" b="1" i="1" dirty="0" err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en-US" sz="2000" dirty="0"/>
              </a:p>
              <a:p>
                <a:pPr lvl="1">
                  <a:buFont typeface="Wingdings" pitchFamily="2" charset="2"/>
                  <a:buNone/>
                </a:pPr>
                <a:r>
                  <a:rPr lang="en-US" altLang="en-US" sz="1800" b="1" dirty="0"/>
                  <a:t>Where:</a:t>
                </a:r>
              </a:p>
              <a:p>
                <a:pPr lvl="1">
                  <a:buFont typeface="Wingdings" pitchFamily="2" charset="2"/>
                  <a:buNone/>
                </a:pPr>
                <a:r>
                  <a:rPr lang="en-US" altLang="en-US" sz="2000" b="1" dirty="0"/>
                  <a:t>		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000" b="1" i="1" dirty="0" smtClean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altLang="en-US" sz="2000" b="1" dirty="0"/>
                  <a:t> spring constant = stiffness of spring (N/m)</a:t>
                </a:r>
              </a:p>
              <a:p>
                <a:pPr lvl="1">
                  <a:buFont typeface="Wingdings" pitchFamily="2" charset="2"/>
                  <a:buNone/>
                </a:pPr>
                <a:r>
                  <a:rPr lang="en-US" altLang="en-US" sz="2000" b="1" dirty="0"/>
                  <a:t>		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000" b="1" i="1" dirty="0" smtClean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altLang="en-US" sz="2000" b="1" dirty="0"/>
                  <a:t> displacement</a:t>
                </a:r>
              </a:p>
            </p:txBody>
          </p:sp>
        </mc:Choice>
        <mc:Fallback xmlns="">
          <p:sp>
            <p:nvSpPr>
              <p:cNvPr id="358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8663" y="1376363"/>
                <a:ext cx="7696200" cy="4549775"/>
              </a:xfrm>
              <a:blipFill>
                <a:blip r:embed="rId2"/>
                <a:stretch>
                  <a:fillRect l="-713" t="-1206" r="-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Hooke’s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67" name="Rectangle 3"/>
              <p:cNvSpPr>
                <a:spLocks noGrp="1" noRot="1" noChangeArrowheads="1"/>
              </p:cNvSpPr>
              <p:nvPr>
                <p:ph type="body" idx="1"/>
              </p:nvPr>
            </p:nvSpPr>
            <p:spPr>
              <a:xfrm>
                <a:off x="728663" y="1376363"/>
                <a:ext cx="7696200" cy="4549775"/>
              </a:xfrm>
            </p:spPr>
            <p:txBody>
              <a:bodyPr/>
              <a:lstStyle/>
              <a:p>
                <a:r>
                  <a:rPr lang="en-US" altLang="en-US" b="1" dirty="0"/>
                  <a:t>What is the graphical relationship between the elastic spring force and displacement?</a:t>
                </a:r>
              </a:p>
              <a:p>
                <a:pPr lvl="1">
                  <a:buFont typeface="Wingdings" pitchFamily="2" charset="2"/>
                  <a:buNone/>
                </a:pPr>
                <a:r>
                  <a:rPr lang="en-US" altLang="en-US" b="1" dirty="0"/>
                  <a:t>				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b="1" i="1" baseline="-25000" dirty="0" err="1">
                        <a:latin typeface="Cambria Math" panose="02040503050406030204" pitchFamily="18" charset="0"/>
                      </a:rPr>
                      <m:t>𝒆𝒍𝒂𝒔𝒕𝒊𝒄</m:t>
                    </m:r>
                    <m:r>
                      <a:rPr lang="en-US" altLang="en-US" b="1" i="1" dirty="0">
                        <a:latin typeface="Cambria Math" panose="02040503050406030204" pitchFamily="18" charset="0"/>
                      </a:rPr>
                      <m:t> = −</m:t>
                    </m:r>
                    <m:r>
                      <a:rPr lang="en-US" altLang="en-US" b="1" i="1" dirty="0" err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en-US" b="1" dirty="0"/>
              </a:p>
            </p:txBody>
          </p:sp>
        </mc:Choice>
        <mc:Fallback xmlns="">
          <p:sp>
            <p:nvSpPr>
              <p:cNvPr id="139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8663" y="1376363"/>
                <a:ext cx="7696200" cy="4549775"/>
              </a:xfrm>
              <a:blipFill>
                <a:blip r:embed="rId2"/>
                <a:stretch>
                  <a:fillRect l="-1347" t="-1877" r="-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9280" name="Group 16"/>
          <p:cNvGrpSpPr>
            <a:grpSpLocks/>
          </p:cNvGrpSpPr>
          <p:nvPr/>
        </p:nvGrpSpPr>
        <p:grpSpPr bwMode="auto">
          <a:xfrm>
            <a:off x="3240088" y="3862388"/>
            <a:ext cx="2320925" cy="2374900"/>
            <a:chOff x="2041" y="2433"/>
            <a:chExt cx="1462" cy="1496"/>
          </a:xfrm>
        </p:grpSpPr>
        <p:sp>
          <p:nvSpPr>
            <p:cNvPr id="139270" name="Text Box 6"/>
            <p:cNvSpPr txBox="1">
              <a:spLocks noChangeArrowheads="1"/>
            </p:cNvSpPr>
            <p:nvPr/>
          </p:nvSpPr>
          <p:spPr bwMode="auto">
            <a:xfrm>
              <a:off x="2327" y="3614"/>
              <a:ext cx="1176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en-US" sz="2000" b="1">
                  <a:solidFill>
                    <a:schemeClr val="tx2"/>
                  </a:solidFill>
                  <a:latin typeface="Arial" pitchFamily="34" charset="0"/>
                </a:rPr>
                <a:t>Displacement</a:t>
              </a:r>
            </a:p>
          </p:txBody>
        </p:sp>
        <p:sp>
          <p:nvSpPr>
            <p:cNvPr id="139271" name="Line 7"/>
            <p:cNvSpPr>
              <a:spLocks noChangeShapeType="1"/>
            </p:cNvSpPr>
            <p:nvPr/>
          </p:nvSpPr>
          <p:spPr bwMode="auto">
            <a:xfrm flipH="1">
              <a:off x="2269" y="2433"/>
              <a:ext cx="1" cy="116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72" name="Line 8"/>
            <p:cNvSpPr>
              <a:spLocks noChangeShapeType="1"/>
            </p:cNvSpPr>
            <p:nvPr/>
          </p:nvSpPr>
          <p:spPr bwMode="auto">
            <a:xfrm>
              <a:off x="2269" y="3600"/>
              <a:ext cx="1189" cy="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73" name="WordArt 9"/>
            <p:cNvSpPr>
              <a:spLocks noChangeAspect="1" noChangeArrowheads="1" noChangeShapeType="1" noTextEdit="1"/>
            </p:cNvSpPr>
            <p:nvPr/>
          </p:nvSpPr>
          <p:spPr bwMode="auto">
            <a:xfrm rot="-5400000">
              <a:off x="1868" y="2931"/>
              <a:ext cx="490" cy="14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600" b="1" kern="10">
                  <a:solidFill>
                    <a:schemeClr val="tx2"/>
                  </a:solidFill>
                  <a:latin typeface="Arial"/>
                  <a:cs typeface="Arial"/>
                </a:rPr>
                <a:t>Force</a:t>
              </a:r>
            </a:p>
          </p:txBody>
        </p:sp>
      </p:grpSp>
      <p:sp>
        <p:nvSpPr>
          <p:cNvPr id="139274" name="Line 10"/>
          <p:cNvSpPr>
            <a:spLocks noChangeShapeType="1"/>
          </p:cNvSpPr>
          <p:nvPr/>
        </p:nvSpPr>
        <p:spPr bwMode="auto">
          <a:xfrm flipV="1">
            <a:off x="3602038" y="4421188"/>
            <a:ext cx="1752600" cy="1295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79" name="Text Box 15"/>
          <p:cNvSpPr txBox="1">
            <a:spLocks noChangeArrowheads="1"/>
          </p:cNvSpPr>
          <p:nvPr/>
        </p:nvSpPr>
        <p:spPr bwMode="auto">
          <a:xfrm>
            <a:off x="6018213" y="3794125"/>
            <a:ext cx="1398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chemeClr val="tx2"/>
                </a:solidFill>
              </a:rPr>
              <a:t>Slope = 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  <p:bldP spid="139274" grpId="0" animBg="1"/>
      <p:bldP spid="1392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Hooke’s Law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7325" y="1600200"/>
            <a:ext cx="6053138" cy="4498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/>
              <a:t>A force acting on a spring, whether stretching or compressing, is always positive.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/>
              <a:t>Since the spring would prefer to be in a </a:t>
            </a:r>
            <a:r>
              <a:rPr lang="en-US" altLang="en-US" sz="2400" b="1" dirty="0">
                <a:solidFill>
                  <a:schemeClr val="tx2"/>
                </a:solidFill>
              </a:rPr>
              <a:t>“</a:t>
            </a:r>
            <a:r>
              <a:rPr lang="en-US" altLang="en-US" sz="2400" dirty="0">
                <a:solidFill>
                  <a:schemeClr val="tx2"/>
                </a:solidFill>
              </a:rPr>
              <a:t>relaxed</a:t>
            </a:r>
            <a:r>
              <a:rPr lang="en-US" altLang="en-US" sz="2400" b="1" dirty="0">
                <a:solidFill>
                  <a:schemeClr val="tx2"/>
                </a:solidFill>
              </a:rPr>
              <a:t>”</a:t>
            </a:r>
            <a:r>
              <a:rPr lang="en-US" altLang="en-US" sz="2400" b="1" dirty="0"/>
              <a:t> position, a negative </a:t>
            </a:r>
            <a:r>
              <a:rPr lang="en-US" altLang="en-US" sz="2400" dirty="0">
                <a:solidFill>
                  <a:schemeClr val="tx2"/>
                </a:solidFill>
              </a:rPr>
              <a:t>“restoring”</a:t>
            </a:r>
            <a:r>
              <a:rPr lang="en-US" altLang="en-US" sz="2400" b="1" dirty="0"/>
              <a:t> force will exist whenever it is deformed.  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/>
              <a:t>The restoring force will </a:t>
            </a:r>
            <a:r>
              <a:rPr lang="en-US" altLang="en-US" sz="3200" b="1" dirty="0"/>
              <a:t>always</a:t>
            </a:r>
            <a:r>
              <a:rPr lang="en-US" altLang="en-US" sz="2400" b="1" dirty="0"/>
              <a:t> attempt to bring the spring and any object attached to it back to the equilibrium position.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Hence, the restoring force is always negative.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1595438"/>
            <a:ext cx="27813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b="1" dirty="0"/>
              <a:t>A 0.55 kg mass is attached to a vertical spring.  If the spring is stretched 2.0 cm from its original position, what is the spring constant?</a:t>
            </a:r>
          </a:p>
          <a:p>
            <a:r>
              <a:rPr lang="en-US" altLang="en-US" sz="2000" dirty="0">
                <a:solidFill>
                  <a:schemeClr val="accent2"/>
                </a:solidFill>
              </a:rPr>
              <a:t>Known: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1800" b="1" dirty="0"/>
              <a:t>m = 0.55 kg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1800" b="1" dirty="0"/>
              <a:t>x = 2.0 cm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1800" b="1" dirty="0"/>
              <a:t>g = 9.81 m/s</a:t>
            </a:r>
            <a:r>
              <a:rPr lang="en-US" altLang="en-US" sz="1800" b="1" baseline="30000" dirty="0"/>
              <a:t>2</a:t>
            </a:r>
          </a:p>
          <a:p>
            <a:r>
              <a:rPr lang="en-US" altLang="en-US" sz="2000" dirty="0">
                <a:solidFill>
                  <a:schemeClr val="accent2"/>
                </a:solidFill>
              </a:rPr>
              <a:t>Equations: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1800" b="1" dirty="0" err="1"/>
              <a:t>F</a:t>
            </a:r>
            <a:r>
              <a:rPr lang="en-US" altLang="en-US" sz="1800" b="1" baseline="-25000" dirty="0" err="1"/>
              <a:t>net</a:t>
            </a:r>
            <a:r>
              <a:rPr lang="en-US" altLang="en-US" sz="1800" b="1" dirty="0"/>
              <a:t> = 0 = </a:t>
            </a:r>
            <a:r>
              <a:rPr lang="en-US" altLang="en-US" sz="1800" b="1" dirty="0" err="1"/>
              <a:t>F</a:t>
            </a:r>
            <a:r>
              <a:rPr lang="en-US" altLang="en-US" sz="1800" b="1" baseline="-25000" dirty="0" err="1"/>
              <a:t>elastic</a:t>
            </a:r>
            <a:r>
              <a:rPr lang="en-US" altLang="en-US" sz="1800" b="1" dirty="0"/>
              <a:t> - </a:t>
            </a:r>
            <a:r>
              <a:rPr lang="en-US" altLang="en-US" sz="1800" b="1" dirty="0" err="1"/>
              <a:t>F</a:t>
            </a:r>
            <a:r>
              <a:rPr lang="en-US" altLang="en-US" sz="1800" b="1" baseline="-25000" dirty="0" err="1"/>
              <a:t>g</a:t>
            </a:r>
            <a:r>
              <a:rPr lang="en-US" altLang="en-US" sz="1800" b="1" baseline="-25000" dirty="0"/>
              <a:t> 	</a:t>
            </a:r>
            <a:r>
              <a:rPr lang="en-US" altLang="en-US" sz="1800" b="1" dirty="0"/>
              <a:t>(1)</a:t>
            </a:r>
            <a:endParaRPr lang="en-US" altLang="en-US" sz="1800" b="1" baseline="-25000" dirty="0"/>
          </a:p>
          <a:p>
            <a:pPr lvl="1">
              <a:buFont typeface="Wingdings" pitchFamily="2" charset="2"/>
              <a:buNone/>
            </a:pPr>
            <a:r>
              <a:rPr lang="en-US" altLang="en-US" sz="1800" b="1" dirty="0" err="1"/>
              <a:t>F</a:t>
            </a:r>
            <a:r>
              <a:rPr lang="en-US" altLang="en-US" sz="1800" b="1" baseline="-25000" dirty="0" err="1"/>
              <a:t>elastic</a:t>
            </a:r>
            <a:r>
              <a:rPr lang="en-US" altLang="en-US" sz="1800" b="1" dirty="0"/>
              <a:t> = </a:t>
            </a:r>
            <a:r>
              <a:rPr lang="en-US" altLang="en-US" sz="1800" b="1" dirty="0" err="1"/>
              <a:t>kx</a:t>
            </a:r>
            <a:r>
              <a:rPr lang="en-US" altLang="en-US" sz="1800" b="1" dirty="0"/>
              <a:t>			(2)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1800" b="1" dirty="0" err="1"/>
              <a:t>F</a:t>
            </a:r>
            <a:r>
              <a:rPr lang="en-US" altLang="en-US" sz="1800" b="1" baseline="-25000" dirty="0" err="1"/>
              <a:t>g</a:t>
            </a:r>
            <a:r>
              <a:rPr lang="en-US" altLang="en-US" sz="1800" b="1" baseline="-25000" dirty="0"/>
              <a:t> </a:t>
            </a:r>
            <a:r>
              <a:rPr lang="en-US" altLang="en-US" sz="1800" b="1" dirty="0"/>
              <a:t>= mg			(3)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1800" b="1" dirty="0"/>
              <a:t>Substituting 2 and 3 into 1 yields: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1800" b="1" dirty="0"/>
              <a:t>k = -m</a:t>
            </a:r>
            <a:r>
              <a:rPr lang="en-US" altLang="en-US" sz="1800" dirty="0"/>
              <a:t>g</a:t>
            </a:r>
            <a:r>
              <a:rPr lang="en-US" altLang="en-US" sz="1800" b="1" dirty="0"/>
              <a:t>/x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1800" b="1" dirty="0"/>
              <a:t>k = (0.55 kg)(9.81 m/s</a:t>
            </a:r>
            <a:r>
              <a:rPr lang="en-US" altLang="en-US" sz="1800" b="1" baseline="30000" dirty="0"/>
              <a:t>2</a:t>
            </a:r>
            <a:r>
              <a:rPr lang="en-US" altLang="en-US" sz="1800" b="1" dirty="0"/>
              <a:t>)/(0.020 m)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1800" b="1" dirty="0"/>
              <a:t>k = 270 N/m</a:t>
            </a:r>
            <a:endParaRPr lang="en-US" altLang="en-US" sz="1800" baseline="-25000" dirty="0"/>
          </a:p>
          <a:p>
            <a:pPr lvl="1">
              <a:buFont typeface="Wingdings" pitchFamily="2" charset="2"/>
              <a:buNone/>
            </a:pPr>
            <a:endParaRPr lang="en-US" altLang="en-US" sz="1800" b="1" baseline="-25000" dirty="0"/>
          </a:p>
        </p:txBody>
      </p:sp>
      <p:pic>
        <p:nvPicPr>
          <p:cNvPr id="36869" name="Picture 5" descr="3a20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58"/>
          <a:stretch>
            <a:fillRect/>
          </a:stretch>
        </p:blipFill>
        <p:spPr bwMode="auto">
          <a:xfrm>
            <a:off x="7031038" y="2636838"/>
            <a:ext cx="1522412" cy="381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876" name="Group 12"/>
          <p:cNvGrpSpPr>
            <a:grpSpLocks/>
          </p:cNvGrpSpPr>
          <p:nvPr/>
        </p:nvGrpSpPr>
        <p:grpSpPr bwMode="auto">
          <a:xfrm>
            <a:off x="6129338" y="2859088"/>
            <a:ext cx="944562" cy="3395662"/>
            <a:chOff x="3623" y="1344"/>
            <a:chExt cx="595" cy="2604"/>
          </a:xfrm>
        </p:grpSpPr>
        <p:sp>
          <p:nvSpPr>
            <p:cNvPr id="36871" name="Text Box 7"/>
            <p:cNvSpPr txBox="1">
              <a:spLocks noChangeArrowheads="1"/>
            </p:cNvSpPr>
            <p:nvPr/>
          </p:nvSpPr>
          <p:spPr bwMode="auto">
            <a:xfrm>
              <a:off x="3791" y="3598"/>
              <a:ext cx="304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Arial" pitchFamily="34" charset="0"/>
                </a:rPr>
                <a:t>F</a:t>
              </a:r>
              <a:r>
                <a:rPr lang="en-US" altLang="en-US" sz="2400" baseline="-25000">
                  <a:latin typeface="Arial" pitchFamily="34" charset="0"/>
                </a:rPr>
                <a:t>g</a:t>
              </a:r>
              <a:endParaRPr lang="en-US" altLang="en-US" sz="2400">
                <a:latin typeface="Arial" pitchFamily="34" charset="0"/>
              </a:endParaRPr>
            </a:p>
          </p:txBody>
        </p:sp>
        <p:sp>
          <p:nvSpPr>
            <p:cNvPr id="36872" name="Text Box 8"/>
            <p:cNvSpPr txBox="1">
              <a:spLocks noChangeArrowheads="1"/>
            </p:cNvSpPr>
            <p:nvPr/>
          </p:nvSpPr>
          <p:spPr bwMode="auto">
            <a:xfrm>
              <a:off x="3623" y="1344"/>
              <a:ext cx="595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Arial" pitchFamily="34" charset="0"/>
                </a:rPr>
                <a:t>F</a:t>
              </a:r>
              <a:r>
                <a:rPr lang="en-US" altLang="en-US" sz="2400" baseline="-25000">
                  <a:latin typeface="Arial" pitchFamily="34" charset="0"/>
                </a:rPr>
                <a:t>elastic</a:t>
              </a:r>
              <a:endParaRPr lang="en-US" altLang="en-US" sz="2400">
                <a:latin typeface="Arial" pitchFamily="34" charset="0"/>
              </a:endParaRPr>
            </a:p>
          </p:txBody>
        </p:sp>
        <p:grpSp>
          <p:nvGrpSpPr>
            <p:cNvPr id="36875" name="Group 11"/>
            <p:cNvGrpSpPr>
              <a:grpSpLocks noChangeAspect="1"/>
            </p:cNvGrpSpPr>
            <p:nvPr/>
          </p:nvGrpSpPr>
          <p:grpSpPr bwMode="auto">
            <a:xfrm>
              <a:off x="3918" y="1670"/>
              <a:ext cx="56" cy="1923"/>
              <a:chOff x="3918" y="1670"/>
              <a:chExt cx="56" cy="1923"/>
            </a:xfrm>
          </p:grpSpPr>
          <p:sp>
            <p:nvSpPr>
              <p:cNvPr id="36870" name="Line 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946" y="1670"/>
                <a:ext cx="1" cy="19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3" name="Oval 9"/>
              <p:cNvSpPr>
                <a:spLocks noChangeAspect="1" noChangeArrowheads="1"/>
              </p:cNvSpPr>
              <p:nvPr/>
            </p:nvSpPr>
            <p:spPr bwMode="auto">
              <a:xfrm>
                <a:off x="3918" y="2622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Elastic Potential Energy in a Spring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66255" y="1600200"/>
            <a:ext cx="8676120" cy="4997450"/>
          </a:xfrm>
        </p:spPr>
        <p:txBody>
          <a:bodyPr/>
          <a:lstStyle/>
          <a:p>
            <a:r>
              <a:rPr lang="en-US" altLang="en-US" b="1" dirty="0"/>
              <a:t>Whenever a force is exerted on a spring to put it in tension or compression, work is being done on the spring.  </a:t>
            </a:r>
          </a:p>
          <a:p>
            <a:pPr lvl="1"/>
            <a:r>
              <a:rPr lang="en-US" altLang="en-US" b="1" dirty="0"/>
              <a:t>At the same time, energy is being stored in the spring.</a:t>
            </a:r>
          </a:p>
          <a:p>
            <a:pPr lvl="1"/>
            <a:r>
              <a:rPr lang="en-US" altLang="en-US" b="1" dirty="0"/>
              <a:t>Hence the spring will have </a:t>
            </a:r>
            <a:r>
              <a:rPr lang="en-US" altLang="en-US" dirty="0">
                <a:solidFill>
                  <a:schemeClr val="tx2"/>
                </a:solidFill>
              </a:rPr>
              <a:t>Elastic Potential Energy</a:t>
            </a:r>
            <a:r>
              <a:rPr lang="en-US" altLang="en-US" b="1" dirty="0"/>
              <a:t>.</a:t>
            </a:r>
          </a:p>
          <a:p>
            <a:r>
              <a:rPr lang="en-US" altLang="en-US" b="1" dirty="0"/>
              <a:t>Analogous to kinetic energy:</a:t>
            </a:r>
          </a:p>
          <a:p>
            <a:endParaRPr lang="en-US" altLang="en-US" sz="1400" b="1" dirty="0"/>
          </a:p>
          <a:p>
            <a:pPr lvl="1">
              <a:buFont typeface="Wingdings" pitchFamily="2" charset="2"/>
              <a:buNone/>
            </a:pPr>
            <a:r>
              <a:rPr lang="en-US" altLang="en-US" b="1" dirty="0"/>
              <a:t>			</a:t>
            </a:r>
            <a:r>
              <a:rPr lang="en-US" altLang="en-US" b="1" dirty="0" err="1">
                <a:solidFill>
                  <a:srgbClr val="FFC000"/>
                </a:solidFill>
              </a:rPr>
              <a:t>PE</a:t>
            </a:r>
            <a:r>
              <a:rPr lang="en-US" altLang="en-US" b="1" baseline="-25000" dirty="0" err="1">
                <a:solidFill>
                  <a:srgbClr val="FFC000"/>
                </a:solidFill>
              </a:rPr>
              <a:t>elastic</a:t>
            </a:r>
            <a:r>
              <a:rPr lang="en-US" altLang="en-US" b="1" dirty="0">
                <a:solidFill>
                  <a:srgbClr val="FFC000"/>
                </a:solidFill>
              </a:rPr>
              <a:t> = ½ kx</a:t>
            </a:r>
            <a:r>
              <a:rPr lang="en-US" altLang="en-US" b="1" baseline="30000" dirty="0">
                <a:solidFill>
                  <a:srgbClr val="FFC000"/>
                </a:solidFill>
              </a:rPr>
              <a:t>2</a:t>
            </a:r>
            <a:endParaRPr lang="en-US" altLang="en-US" b="1" dirty="0">
              <a:solidFill>
                <a:srgbClr val="FFC000"/>
              </a:solidFill>
            </a:endParaRPr>
          </a:p>
        </p:txBody>
      </p:sp>
      <p:pic>
        <p:nvPicPr>
          <p:cNvPr id="3892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4676197"/>
            <a:ext cx="2163762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2:</a:t>
            </a:r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394700" cy="4498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dirty="0"/>
              <a:t>A 0.55 kg mass is attached to a vertical spring with a spring constant of 270 N/m.  If the spring is stretched 4.0 cm from its original position, what is the Elastic Potential Energy?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chemeClr val="accent2"/>
                </a:solidFill>
              </a:rPr>
              <a:t>Known: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/>
              <a:t>m = 0.55 kg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/>
              <a:t>x = 4.0 cm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/>
              <a:t>k = 270 N/m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/>
              <a:t>g = 9.81 m/s</a:t>
            </a:r>
            <a:r>
              <a:rPr lang="en-US" altLang="en-US" sz="1800" b="1" baseline="30000" dirty="0"/>
              <a:t>2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chemeClr val="accent2"/>
                </a:solidFill>
              </a:rPr>
              <a:t>Equations: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 err="1"/>
              <a:t>PE</a:t>
            </a:r>
            <a:r>
              <a:rPr lang="en-US" altLang="en-US" sz="1800" b="1" baseline="-25000" dirty="0" err="1"/>
              <a:t>elastic</a:t>
            </a:r>
            <a:r>
              <a:rPr lang="en-US" altLang="en-US" sz="1800" b="1" dirty="0"/>
              <a:t> = ½ kx</a:t>
            </a:r>
            <a:r>
              <a:rPr lang="en-US" altLang="en-US" sz="1800" b="1" baseline="30000" dirty="0"/>
              <a:t>2</a:t>
            </a:r>
            <a:r>
              <a:rPr lang="en-US" altLang="en-US" sz="1800" b="1" dirty="0"/>
              <a:t>			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 err="1"/>
              <a:t>PE</a:t>
            </a:r>
            <a:r>
              <a:rPr lang="en-US" altLang="en-US" sz="1800" b="1" baseline="-25000" dirty="0" err="1"/>
              <a:t>elastic</a:t>
            </a:r>
            <a:r>
              <a:rPr lang="en-US" altLang="en-US" sz="1800" b="1" dirty="0"/>
              <a:t> = ½ (270 N/m)(0.04 m)</a:t>
            </a:r>
            <a:r>
              <a:rPr lang="en-US" altLang="en-US" sz="1800" b="1" baseline="30000" dirty="0"/>
              <a:t>2</a:t>
            </a:r>
            <a:endParaRPr lang="en-US" altLang="en-US" sz="1800" b="1" dirty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 err="1"/>
              <a:t>PE</a:t>
            </a:r>
            <a:r>
              <a:rPr lang="en-US" altLang="en-US" sz="1800" b="1" baseline="-25000" dirty="0" err="1"/>
              <a:t>elastic</a:t>
            </a:r>
            <a:r>
              <a:rPr lang="en-US" altLang="en-US" sz="1800" b="1" dirty="0"/>
              <a:t> = 0.22 J</a:t>
            </a:r>
          </a:p>
        </p:txBody>
      </p:sp>
      <p:pic>
        <p:nvPicPr>
          <p:cNvPr id="62468" name="Picture 4" descr="3a20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58"/>
          <a:stretch>
            <a:fillRect/>
          </a:stretch>
        </p:blipFill>
        <p:spPr bwMode="auto">
          <a:xfrm>
            <a:off x="7326313" y="2854325"/>
            <a:ext cx="1481137" cy="371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469" name="Group 5"/>
          <p:cNvGrpSpPr>
            <a:grpSpLocks/>
          </p:cNvGrpSpPr>
          <p:nvPr/>
        </p:nvGrpSpPr>
        <p:grpSpPr bwMode="auto">
          <a:xfrm>
            <a:off x="6084888" y="3163888"/>
            <a:ext cx="944562" cy="3317875"/>
            <a:chOff x="3623" y="1344"/>
            <a:chExt cx="595" cy="2615"/>
          </a:xfrm>
        </p:grpSpPr>
        <p:sp>
          <p:nvSpPr>
            <p:cNvPr id="62470" name="Text Box 6"/>
            <p:cNvSpPr txBox="1">
              <a:spLocks noChangeArrowheads="1"/>
            </p:cNvSpPr>
            <p:nvPr/>
          </p:nvSpPr>
          <p:spPr bwMode="auto">
            <a:xfrm>
              <a:off x="3791" y="3598"/>
              <a:ext cx="304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Arial" pitchFamily="34" charset="0"/>
                </a:rPr>
                <a:t>F</a:t>
              </a:r>
              <a:r>
                <a:rPr lang="en-US" altLang="en-US" sz="2400" baseline="-25000">
                  <a:latin typeface="Arial" pitchFamily="34" charset="0"/>
                </a:rPr>
                <a:t>g</a:t>
              </a:r>
              <a:endParaRPr lang="en-US" altLang="en-US" sz="2400">
                <a:latin typeface="Arial" pitchFamily="34" charset="0"/>
              </a:endParaRPr>
            </a:p>
          </p:txBody>
        </p:sp>
        <p:sp>
          <p:nvSpPr>
            <p:cNvPr id="62471" name="Text Box 7"/>
            <p:cNvSpPr txBox="1">
              <a:spLocks noChangeArrowheads="1"/>
            </p:cNvSpPr>
            <p:nvPr/>
          </p:nvSpPr>
          <p:spPr bwMode="auto">
            <a:xfrm>
              <a:off x="3623" y="1344"/>
              <a:ext cx="595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Arial" pitchFamily="34" charset="0"/>
                </a:rPr>
                <a:t>F</a:t>
              </a:r>
              <a:r>
                <a:rPr lang="en-US" altLang="en-US" sz="2400" baseline="-25000">
                  <a:latin typeface="Arial" pitchFamily="34" charset="0"/>
                </a:rPr>
                <a:t>elastic</a:t>
              </a:r>
              <a:endParaRPr lang="en-US" altLang="en-US" sz="2400">
                <a:latin typeface="Arial" pitchFamily="34" charset="0"/>
              </a:endParaRPr>
            </a:p>
          </p:txBody>
        </p:sp>
        <p:grpSp>
          <p:nvGrpSpPr>
            <p:cNvPr id="62472" name="Group 8"/>
            <p:cNvGrpSpPr>
              <a:grpSpLocks noChangeAspect="1"/>
            </p:cNvGrpSpPr>
            <p:nvPr/>
          </p:nvGrpSpPr>
          <p:grpSpPr bwMode="auto">
            <a:xfrm>
              <a:off x="3918" y="1670"/>
              <a:ext cx="56" cy="1923"/>
              <a:chOff x="3918" y="1670"/>
              <a:chExt cx="56" cy="1923"/>
            </a:xfrm>
          </p:grpSpPr>
          <p:sp>
            <p:nvSpPr>
              <p:cNvPr id="62473" name="Line 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946" y="1670"/>
                <a:ext cx="1" cy="19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4" name="Oval 10"/>
              <p:cNvSpPr>
                <a:spLocks noChangeAspect="1" noChangeArrowheads="1"/>
              </p:cNvSpPr>
              <p:nvPr/>
            </p:nvSpPr>
            <p:spPr bwMode="auto">
              <a:xfrm>
                <a:off x="3918" y="2622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966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uiExpand="1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Elastic Potential Energy</a:t>
            </a:r>
          </a:p>
        </p:txBody>
      </p:sp>
      <p:sp>
        <p:nvSpPr>
          <p:cNvPr id="144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28663" y="1376363"/>
            <a:ext cx="7696200" cy="774700"/>
          </a:xfrm>
        </p:spPr>
        <p:txBody>
          <a:bodyPr/>
          <a:lstStyle/>
          <a:p>
            <a:r>
              <a:rPr lang="en-US" altLang="en-US" b="1" dirty="0"/>
              <a:t>What is area under the curve?</a:t>
            </a:r>
          </a:p>
        </p:txBody>
      </p:sp>
      <p:grpSp>
        <p:nvGrpSpPr>
          <p:cNvPr id="144388" name="Group 4"/>
          <p:cNvGrpSpPr>
            <a:grpSpLocks/>
          </p:cNvGrpSpPr>
          <p:nvPr/>
        </p:nvGrpSpPr>
        <p:grpSpPr bwMode="auto">
          <a:xfrm>
            <a:off x="1340572" y="2707846"/>
            <a:ext cx="2709573" cy="2374900"/>
            <a:chOff x="2041" y="2433"/>
            <a:chExt cx="1462" cy="1496"/>
          </a:xfrm>
        </p:grpSpPr>
        <p:sp>
          <p:nvSpPr>
            <p:cNvPr id="144389" name="Text Box 5"/>
            <p:cNvSpPr txBox="1">
              <a:spLocks noChangeArrowheads="1"/>
            </p:cNvSpPr>
            <p:nvPr/>
          </p:nvSpPr>
          <p:spPr bwMode="auto">
            <a:xfrm>
              <a:off x="2327" y="3614"/>
              <a:ext cx="1176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en-US" sz="2000" b="1" dirty="0">
                  <a:solidFill>
                    <a:schemeClr val="tx2"/>
                  </a:solidFill>
                  <a:latin typeface="Arial" pitchFamily="34" charset="0"/>
                </a:rPr>
                <a:t>Displacement(x)</a:t>
              </a:r>
            </a:p>
          </p:txBody>
        </p:sp>
        <p:sp>
          <p:nvSpPr>
            <p:cNvPr id="144390" name="Line 6"/>
            <p:cNvSpPr>
              <a:spLocks noChangeShapeType="1"/>
            </p:cNvSpPr>
            <p:nvPr/>
          </p:nvSpPr>
          <p:spPr bwMode="auto">
            <a:xfrm flipH="1">
              <a:off x="2269" y="2433"/>
              <a:ext cx="1" cy="116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91" name="Line 7"/>
            <p:cNvSpPr>
              <a:spLocks noChangeShapeType="1"/>
            </p:cNvSpPr>
            <p:nvPr/>
          </p:nvSpPr>
          <p:spPr bwMode="auto">
            <a:xfrm>
              <a:off x="2269" y="3600"/>
              <a:ext cx="1189" cy="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92" name="WordArt 8"/>
            <p:cNvSpPr>
              <a:spLocks noChangeAspect="1" noChangeArrowheads="1" noChangeShapeType="1" noTextEdit="1"/>
            </p:cNvSpPr>
            <p:nvPr/>
          </p:nvSpPr>
          <p:spPr bwMode="auto">
            <a:xfrm rot="-5400000">
              <a:off x="1868" y="2931"/>
              <a:ext cx="490" cy="14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600" b="1" kern="10" dirty="0">
                  <a:solidFill>
                    <a:schemeClr val="tx2"/>
                  </a:solidFill>
                  <a:latin typeface="Arial"/>
                  <a:cs typeface="Arial"/>
                </a:rPr>
                <a:t>Force</a:t>
              </a:r>
            </a:p>
          </p:txBody>
        </p:sp>
      </p:grpSp>
      <p:sp>
        <p:nvSpPr>
          <p:cNvPr id="144393" name="Line 9"/>
          <p:cNvSpPr>
            <a:spLocks noChangeShapeType="1"/>
          </p:cNvSpPr>
          <p:nvPr/>
        </p:nvSpPr>
        <p:spPr bwMode="auto">
          <a:xfrm flipV="1">
            <a:off x="1776699" y="3250771"/>
            <a:ext cx="1752600" cy="1295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394" name="Text Box 10"/>
              <p:cNvSpPr txBox="1">
                <a:spLocks noChangeArrowheads="1"/>
              </p:cNvSpPr>
              <p:nvPr/>
            </p:nvSpPr>
            <p:spPr bwMode="auto">
              <a:xfrm>
                <a:off x="4328247" y="2291921"/>
                <a:ext cx="4210050" cy="2677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altLang="en-US" sz="24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= ½ </m:t>
                      </m:r>
                      <m:r>
                        <a:rPr lang="en-US" altLang="en-US" sz="24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altLang="en-US" sz="24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</m:t>
                      </m:r>
                      <m:r>
                        <a:rPr lang="en-US" altLang="en-US" sz="24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𝒉</m:t>
                      </m:r>
                    </m:oMath>
                  </m:oMathPara>
                </a14:m>
                <a:endParaRPr lang="en-US" altLang="en-US" sz="2400" b="1" i="1" dirty="0">
                  <a:solidFill>
                    <a:schemeClr val="tx2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𝑨</m:t>
                      </m:r>
                      <m:r>
                        <a:rPr lang="en-US" altLang="en-US" sz="24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= ½ </m:t>
                      </m:r>
                      <m:r>
                        <a:rPr lang="en-US" altLang="en-US" sz="2400" b="1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altLang="en-US" sz="2400" b="1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</m:t>
                      </m:r>
                      <m:r>
                        <a:rPr lang="en-US" altLang="en-US" sz="2400" b="1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𝑭</m:t>
                      </m:r>
                    </m:oMath>
                  </m:oMathPara>
                </a14:m>
                <a:endParaRPr lang="en-US" altLang="en-US" sz="2400" b="1" dirty="0">
                  <a:solidFill>
                    <a:schemeClr val="tx2"/>
                  </a:solidFill>
                  <a:sym typeface="Symbol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𝑨</m:t>
                      </m:r>
                      <m:r>
                        <a:rPr lang="en-US" altLang="en-US" sz="24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= ½ </m:t>
                      </m:r>
                      <m:r>
                        <a:rPr lang="en-US" altLang="en-US" sz="2400" b="1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altLang="en-US" sz="2400" b="1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</m:t>
                      </m:r>
                      <m:r>
                        <a:rPr lang="en-US" altLang="en-US" sz="2400" b="1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𝒌</m:t>
                      </m:r>
                      <m:r>
                        <a:rPr lang="en-US" altLang="en-US" sz="2400" b="1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</m:t>
                      </m:r>
                      <m:r>
                        <a:rPr lang="en-US" altLang="en-US" sz="2400" b="1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</m:oMath>
                  </m:oMathPara>
                </a14:m>
                <a:endParaRPr lang="en-US" altLang="en-US" sz="2400" b="1" dirty="0">
                  <a:solidFill>
                    <a:schemeClr val="tx2"/>
                  </a:solidFill>
                  <a:sym typeface="Symbol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𝑨</m:t>
                      </m:r>
                      <m:r>
                        <a:rPr lang="en-US" altLang="en-US" sz="24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= ½ </m:t>
                      </m:r>
                      <m:r>
                        <a:rPr lang="en-US" altLang="en-US" sz="24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𝒌</m:t>
                      </m:r>
                      <m:r>
                        <a:rPr lang="en-US" altLang="en-US" sz="24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</m:t>
                      </m:r>
                      <m:r>
                        <a:rPr lang="en-US" altLang="en-US" sz="24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altLang="en-US" sz="2400" b="1" i="1" baseline="30000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</m:t>
                      </m:r>
                    </m:oMath>
                  </m:oMathPara>
                </a14:m>
                <a:endParaRPr lang="en-US" altLang="en-US" sz="2400" b="1" dirty="0">
                  <a:solidFill>
                    <a:schemeClr val="tx2"/>
                  </a:solidFill>
                  <a:sym typeface="Symbol" pitchFamily="18" charset="2"/>
                </a:endParaRPr>
              </a:p>
              <a:p>
                <a:r>
                  <a:rPr lang="en-US" altLang="en-US" sz="2400" b="1" dirty="0">
                    <a:solidFill>
                      <a:schemeClr val="tx2"/>
                    </a:solidFill>
                    <a:sym typeface="Symbol" pitchFamily="18" charset="2"/>
                  </a:rPr>
                  <a:t>Which you should see equals the elastic potential energy</a:t>
                </a:r>
              </a:p>
            </p:txBody>
          </p:sp>
        </mc:Choice>
        <mc:Fallback xmlns="">
          <p:sp>
            <p:nvSpPr>
              <p:cNvPr id="144394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28247" y="2291921"/>
                <a:ext cx="4210050" cy="2677656"/>
              </a:xfrm>
              <a:prstGeom prst="rect">
                <a:avLst/>
              </a:prstGeom>
              <a:blipFill>
                <a:blip r:embed="rId2"/>
                <a:stretch>
                  <a:fillRect l="-2171" b="-43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395" name="AutoShape 11"/>
          <p:cNvSpPr>
            <a:spLocks noChangeArrowheads="1"/>
          </p:cNvSpPr>
          <p:nvPr/>
        </p:nvSpPr>
        <p:spPr bwMode="auto">
          <a:xfrm flipH="1">
            <a:off x="1763132" y="3259502"/>
            <a:ext cx="1757363" cy="1290638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8889A8-B01E-4003-AEAB-BE4338BC8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23" y="5407778"/>
            <a:ext cx="807402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►"/>
            </a:pPr>
            <a:r>
              <a:rPr lang="en-US" alt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Note that the force to compress or stretch a spring is not constant.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/>
      <p:bldP spid="144393" grpId="0" animBg="1"/>
      <p:bldP spid="144394" grpId="0"/>
      <p:bldP spid="144395" grpId="0" animBg="1"/>
      <p:bldP spid="12" grpId="0" animBg="1"/>
    </p:bldLst>
  </p:timing>
</p:sld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7573</TotalTime>
  <Words>1522</Words>
  <Application>Microsoft Office PowerPoint</Application>
  <PresentationFormat>On-screen Show (4:3)</PresentationFormat>
  <Paragraphs>195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Cambria Math</vt:lpstr>
      <vt:lpstr>Tahoma</vt:lpstr>
      <vt:lpstr>Wingdings</vt:lpstr>
      <vt:lpstr>Compass</vt:lpstr>
      <vt:lpstr>Microsoft Equation 3.0</vt:lpstr>
      <vt:lpstr>Equation</vt:lpstr>
      <vt:lpstr>Simple Harmonic Motion &amp; Elasticity</vt:lpstr>
      <vt:lpstr>Elastic Potential Energy</vt:lpstr>
      <vt:lpstr>Hooke’s Law</vt:lpstr>
      <vt:lpstr>Hooke’s Law</vt:lpstr>
      <vt:lpstr>Hooke’s Law</vt:lpstr>
      <vt:lpstr>Example 1:</vt:lpstr>
      <vt:lpstr>Elastic Potential Energy in a Spring</vt:lpstr>
      <vt:lpstr>Example 2:</vt:lpstr>
      <vt:lpstr>Elastic Potential Energy</vt:lpstr>
      <vt:lpstr>Example 3:</vt:lpstr>
      <vt:lpstr>What is Simple Harmonic Motion?</vt:lpstr>
      <vt:lpstr>Simple Harmonic Motion &amp; Springs</vt:lpstr>
      <vt:lpstr>Simple Harmonic Motion &amp; Springs</vt:lpstr>
      <vt:lpstr>10.3 Energy and Simple Harmonic Motion</vt:lpstr>
      <vt:lpstr>10.3 Energy and Simple Harmonic Motion</vt:lpstr>
      <vt:lpstr>Frequency of Oscillation</vt:lpstr>
      <vt:lpstr>Harmonic Motion &amp; The Simple Pendulum</vt:lpstr>
      <vt:lpstr>Conservation of ME &amp; The Pendulum</vt:lpstr>
      <vt:lpstr>Key Ideas</vt:lpstr>
      <vt:lpstr>Key Ideas</vt:lpstr>
      <vt:lpstr>Example 2:</vt:lpstr>
      <vt:lpstr>Simple Harmonic Motion of Springs</vt:lpstr>
    </vt:vector>
  </TitlesOfParts>
  <Company>WCSD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&amp; Energy</dc:title>
  <dc:creator>Science-laptop</dc:creator>
  <cp:lastModifiedBy>Charlie Ropes</cp:lastModifiedBy>
  <cp:revision>91</cp:revision>
  <dcterms:created xsi:type="dcterms:W3CDTF">2006-04-24T00:28:21Z</dcterms:created>
  <dcterms:modified xsi:type="dcterms:W3CDTF">2021-02-11T02:22:05Z</dcterms:modified>
</cp:coreProperties>
</file>